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18288000" cy="10287000"/>
  <p:notesSz cx="6858000" cy="9144000"/>
  <p:embeddedFontLst>
    <p:embeddedFont>
      <p:font typeface="Anek Devanagari" panose="020B0604020202020204" charset="0"/>
      <p:regular r:id="rId56"/>
    </p:embeddedFont>
    <p:embeddedFont>
      <p:font typeface="Canva Sans" panose="020B0604020202020204" charset="0"/>
      <p:regular r:id="rId57"/>
    </p:embeddedFont>
    <p:embeddedFont>
      <p:font typeface="Canva Sans Bold" panose="020B0604020202020204" charset="0"/>
      <p:regular r:id="rId58"/>
    </p:embeddedFont>
    <p:embeddedFont>
      <p:font typeface="Libre Baskerville" panose="02000000000000000000" pitchFamily="2" charset="0"/>
      <p:regular r:id="rId59"/>
    </p:embeddedFont>
    <p:embeddedFont>
      <p:font typeface="Montserrat" panose="00000500000000000000" pitchFamily="2" charset="0"/>
      <p:regular r:id="rId60"/>
    </p:embeddedFont>
    <p:embeddedFont>
      <p:font typeface="Montserrat Bold" panose="00000800000000000000" charset="0"/>
      <p:regular r:id="rId61"/>
    </p:embeddedFont>
    <p:embeddedFont>
      <p:font typeface="Open Sauce" panose="020B0604020202020204" charset="0"/>
      <p:regular r:id="rId62"/>
    </p:embeddedFont>
    <p:embeddedFont>
      <p:font typeface="Open Sauce Bold" panose="020B0604020202020204" charset="0"/>
      <p:regular r:id="rId63"/>
    </p:embeddedFont>
    <p:embeddedFont>
      <p:font typeface="Yeseva One" panose="020B0604020202020204" charset="0"/>
      <p:regular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797"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8.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5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0.svg"/><Relationship Id="rId7" Type="http://schemas.openxmlformats.org/officeDocument/2006/relationships/image" Target="../media/image44.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sv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15047759" y="3749017"/>
            <a:ext cx="3240241" cy="6504134"/>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3032403" y="-1448305"/>
            <a:ext cx="5255597" cy="13183610"/>
            <a:chOff x="0" y="0"/>
            <a:chExt cx="1384190" cy="3472227"/>
          </a:xfrm>
        </p:grpSpPr>
        <p:sp>
          <p:nvSpPr>
            <p:cNvPr id="4" name="Freeform 4"/>
            <p:cNvSpPr/>
            <p:nvPr/>
          </p:nvSpPr>
          <p:spPr>
            <a:xfrm>
              <a:off x="0" y="0"/>
              <a:ext cx="1384190" cy="3472226"/>
            </a:xfrm>
            <a:custGeom>
              <a:avLst/>
              <a:gdLst/>
              <a:ahLst/>
              <a:cxnLst/>
              <a:rect l="l" t="t" r="r" b="b"/>
              <a:pathLst>
                <a:path w="1384190" h="3472226">
                  <a:moveTo>
                    <a:pt x="0" y="0"/>
                  </a:moveTo>
                  <a:lnTo>
                    <a:pt x="1384190" y="0"/>
                  </a:lnTo>
                  <a:lnTo>
                    <a:pt x="1384190" y="3472226"/>
                  </a:lnTo>
                  <a:lnTo>
                    <a:pt x="0" y="3472226"/>
                  </a:lnTo>
                  <a:close/>
                </a:path>
              </a:pathLst>
            </a:custGeom>
            <a:solidFill>
              <a:srgbClr val="106861"/>
            </a:solidFill>
          </p:spPr>
        </p:sp>
        <p:sp>
          <p:nvSpPr>
            <p:cNvPr id="5" name="TextBox 5"/>
            <p:cNvSpPr txBox="1"/>
            <p:nvPr/>
          </p:nvSpPr>
          <p:spPr>
            <a:xfrm>
              <a:off x="0" y="-19050"/>
              <a:ext cx="1384190" cy="3491277"/>
            </a:xfrm>
            <a:prstGeom prst="rect">
              <a:avLst/>
            </a:prstGeom>
          </p:spPr>
          <p:txBody>
            <a:bodyPr lIns="50800" tIns="50800" rIns="50800" bIns="50800" rtlCol="0" anchor="ctr"/>
            <a:lstStyle/>
            <a:p>
              <a:pPr algn="ctr">
                <a:lnSpc>
                  <a:spcPts val="2859"/>
                </a:lnSpc>
              </a:pPr>
              <a:endParaRPr/>
            </a:p>
          </p:txBody>
        </p:sp>
      </p:grpSp>
      <p:sp>
        <p:nvSpPr>
          <p:cNvPr id="6" name="Freeform 6"/>
          <p:cNvSpPr/>
          <p:nvPr/>
        </p:nvSpPr>
        <p:spPr>
          <a:xfrm>
            <a:off x="9432880" y="1526000"/>
            <a:ext cx="7234999" cy="7234999"/>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grpSp>
        <p:nvGrpSpPr>
          <p:cNvPr id="7" name="Group 7"/>
          <p:cNvGrpSpPr/>
          <p:nvPr/>
        </p:nvGrpSpPr>
        <p:grpSpPr>
          <a:xfrm>
            <a:off x="10106590" y="2199722"/>
            <a:ext cx="5887580" cy="5887556"/>
            <a:chOff x="0" y="0"/>
            <a:chExt cx="6350000" cy="6349975"/>
          </a:xfrm>
        </p:grpSpPr>
        <p:sp>
          <p:nvSpPr>
            <p:cNvPr id="8" name="Freeform 8"/>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a:stretch>
            </a:blipFill>
          </p:spPr>
        </p:sp>
      </p:grpSp>
      <p:sp>
        <p:nvSpPr>
          <p:cNvPr id="9" name="Freeform 9"/>
          <p:cNvSpPr/>
          <p:nvPr/>
        </p:nvSpPr>
        <p:spPr>
          <a:xfrm>
            <a:off x="2465802" y="1903541"/>
            <a:ext cx="1060041" cy="848033"/>
          </a:xfrm>
          <a:custGeom>
            <a:avLst/>
            <a:gdLst/>
            <a:ahLst/>
            <a:cxnLst/>
            <a:rect l="l" t="t" r="r" b="b"/>
            <a:pathLst>
              <a:path w="1060041" h="848033">
                <a:moveTo>
                  <a:pt x="0" y="0"/>
                </a:moveTo>
                <a:lnTo>
                  <a:pt x="1060041" y="0"/>
                </a:lnTo>
                <a:lnTo>
                  <a:pt x="1060041" y="848033"/>
                </a:lnTo>
                <a:lnTo>
                  <a:pt x="0" y="84803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10" name="Group 10"/>
          <p:cNvGrpSpPr/>
          <p:nvPr/>
        </p:nvGrpSpPr>
        <p:grpSpPr>
          <a:xfrm>
            <a:off x="5686051" y="3743710"/>
            <a:ext cx="68240" cy="2799579"/>
            <a:chOff x="0" y="0"/>
            <a:chExt cx="17973" cy="737338"/>
          </a:xfrm>
        </p:grpSpPr>
        <p:sp>
          <p:nvSpPr>
            <p:cNvPr id="11" name="Freeform 11"/>
            <p:cNvSpPr/>
            <p:nvPr/>
          </p:nvSpPr>
          <p:spPr>
            <a:xfrm>
              <a:off x="0" y="0"/>
              <a:ext cx="17973" cy="737338"/>
            </a:xfrm>
            <a:custGeom>
              <a:avLst/>
              <a:gdLst/>
              <a:ahLst/>
              <a:cxnLst/>
              <a:rect l="l" t="t" r="r" b="b"/>
              <a:pathLst>
                <a:path w="17973" h="737338">
                  <a:moveTo>
                    <a:pt x="0" y="0"/>
                  </a:moveTo>
                  <a:lnTo>
                    <a:pt x="17973" y="0"/>
                  </a:lnTo>
                  <a:lnTo>
                    <a:pt x="17973" y="737338"/>
                  </a:lnTo>
                  <a:lnTo>
                    <a:pt x="0" y="737338"/>
                  </a:lnTo>
                  <a:close/>
                </a:path>
              </a:pathLst>
            </a:custGeom>
            <a:solidFill>
              <a:srgbClr val="123D33"/>
            </a:solidFill>
            <a:ln cap="sq">
              <a:noFill/>
              <a:prstDash val="solid"/>
              <a:miter/>
            </a:ln>
          </p:spPr>
        </p:sp>
        <p:sp>
          <p:nvSpPr>
            <p:cNvPr id="12" name="TextBox 12"/>
            <p:cNvSpPr txBox="1"/>
            <p:nvPr/>
          </p:nvSpPr>
          <p:spPr>
            <a:xfrm>
              <a:off x="0" y="-19050"/>
              <a:ext cx="17973" cy="756388"/>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3" name="TextBox 13"/>
          <p:cNvSpPr txBox="1"/>
          <p:nvPr/>
        </p:nvSpPr>
        <p:spPr>
          <a:xfrm>
            <a:off x="3927037" y="1613283"/>
            <a:ext cx="7214594" cy="1285675"/>
          </a:xfrm>
          <a:prstGeom prst="rect">
            <a:avLst/>
          </a:prstGeom>
        </p:spPr>
        <p:txBody>
          <a:bodyPr lIns="0" tIns="0" rIns="0" bIns="0" rtlCol="0" anchor="t">
            <a:spAutoFit/>
          </a:bodyPr>
          <a:lstStyle/>
          <a:p>
            <a:pPr algn="l">
              <a:lnSpc>
                <a:spcPts val="10511"/>
              </a:lnSpc>
            </a:pPr>
            <a:r>
              <a:rPr lang="en-US" sz="7507" b="1" u="sng" spc="-150">
                <a:solidFill>
                  <a:srgbClr val="191919"/>
                </a:solidFill>
                <a:latin typeface="Open Sauce Bold"/>
                <a:ea typeface="Open Sauce Bold"/>
                <a:cs typeface="Open Sauce Bold"/>
                <a:sym typeface="Open Sauce Bold"/>
              </a:rPr>
              <a:t>कार्यालय हिन्दी</a:t>
            </a:r>
          </a:p>
        </p:txBody>
      </p:sp>
      <p:sp>
        <p:nvSpPr>
          <p:cNvPr id="14" name="TextBox 14"/>
          <p:cNvSpPr txBox="1"/>
          <p:nvPr/>
        </p:nvSpPr>
        <p:spPr>
          <a:xfrm>
            <a:off x="6104755" y="3982261"/>
            <a:ext cx="4520909" cy="2208179"/>
          </a:xfrm>
          <a:prstGeom prst="rect">
            <a:avLst/>
          </a:prstGeom>
        </p:spPr>
        <p:txBody>
          <a:bodyPr lIns="0" tIns="0" rIns="0" bIns="0" rtlCol="0" anchor="t">
            <a:spAutoFit/>
          </a:bodyPr>
          <a:lstStyle/>
          <a:p>
            <a:pPr marL="0" lvl="0" indent="0" algn="l">
              <a:lnSpc>
                <a:spcPts val="8872"/>
              </a:lnSpc>
              <a:spcBef>
                <a:spcPct val="0"/>
              </a:spcBef>
            </a:pPr>
            <a:r>
              <a:rPr lang="en-US" sz="6382" u="none" strike="noStrike" spc="510">
                <a:solidFill>
                  <a:srgbClr val="191919"/>
                </a:solidFill>
                <a:latin typeface="Anek Devanagari"/>
                <a:ea typeface="Anek Devanagari"/>
                <a:cs typeface="Anek Devanagari"/>
                <a:sym typeface="Anek Devanagari"/>
              </a:rPr>
              <a:t>के द्वारा-</a:t>
            </a:r>
          </a:p>
          <a:p>
            <a:pPr marL="0" lvl="0" indent="0" algn="l">
              <a:lnSpc>
                <a:spcPts val="8872"/>
              </a:lnSpc>
              <a:spcBef>
                <a:spcPct val="0"/>
              </a:spcBef>
            </a:pPr>
            <a:r>
              <a:rPr lang="en-US" sz="6382" u="none" strike="noStrike" spc="510">
                <a:solidFill>
                  <a:srgbClr val="191919"/>
                </a:solidFill>
                <a:latin typeface="Anek Devanagari"/>
                <a:ea typeface="Anek Devanagari"/>
                <a:cs typeface="Anek Devanagari"/>
                <a:sym typeface="Anek Devanagari"/>
              </a:rPr>
              <a:t>रश्मी गुप्ता</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rot="-10800000">
            <a:off x="2778327" y="7417124"/>
            <a:ext cx="12710840" cy="1184047"/>
          </a:xfrm>
          <a:custGeom>
            <a:avLst/>
            <a:gdLst/>
            <a:ahLst/>
            <a:cxnLst/>
            <a:rect l="l" t="t" r="r" b="b"/>
            <a:pathLst>
              <a:path w="12710840" h="1184047">
                <a:moveTo>
                  <a:pt x="0" y="0"/>
                </a:moveTo>
                <a:lnTo>
                  <a:pt x="12710840" y="0"/>
                </a:lnTo>
                <a:lnTo>
                  <a:pt x="12710840" y="1184046"/>
                </a:lnTo>
                <a:lnTo>
                  <a:pt x="0" y="1184046"/>
                </a:lnTo>
                <a:lnTo>
                  <a:pt x="0" y="0"/>
                </a:lnTo>
                <a:close/>
              </a:path>
            </a:pathLst>
          </a:custGeom>
          <a:blipFill>
            <a:blip r:embed="rId2">
              <a:alphaModFix amt="72000"/>
            </a:blip>
            <a:stretch>
              <a:fillRect b="-208633"/>
            </a:stretch>
          </a:blipFill>
        </p:spPr>
      </p:sp>
      <p:grpSp>
        <p:nvGrpSpPr>
          <p:cNvPr id="3" name="Group 3"/>
          <p:cNvGrpSpPr/>
          <p:nvPr/>
        </p:nvGrpSpPr>
        <p:grpSpPr>
          <a:xfrm>
            <a:off x="0" y="0"/>
            <a:ext cx="18288000" cy="4491629"/>
            <a:chOff x="0" y="0"/>
            <a:chExt cx="4816593" cy="1182980"/>
          </a:xfrm>
        </p:grpSpPr>
        <p:sp>
          <p:nvSpPr>
            <p:cNvPr id="4" name="Freeform 4"/>
            <p:cNvSpPr/>
            <p:nvPr/>
          </p:nvSpPr>
          <p:spPr>
            <a:xfrm>
              <a:off x="0" y="0"/>
              <a:ext cx="4816592" cy="1182980"/>
            </a:xfrm>
            <a:custGeom>
              <a:avLst/>
              <a:gdLst/>
              <a:ahLst/>
              <a:cxnLst/>
              <a:rect l="l" t="t" r="r" b="b"/>
              <a:pathLst>
                <a:path w="4816592" h="1182980">
                  <a:moveTo>
                    <a:pt x="0" y="0"/>
                  </a:moveTo>
                  <a:lnTo>
                    <a:pt x="4816592" y="0"/>
                  </a:lnTo>
                  <a:lnTo>
                    <a:pt x="4816592" y="1182980"/>
                  </a:lnTo>
                  <a:lnTo>
                    <a:pt x="0" y="1182980"/>
                  </a:lnTo>
                  <a:close/>
                </a:path>
              </a:pathLst>
            </a:custGeom>
            <a:solidFill>
              <a:srgbClr val="106861"/>
            </a:solidFill>
            <a:ln cap="sq">
              <a:noFill/>
              <a:prstDash val="solid"/>
              <a:miter/>
            </a:ln>
          </p:spPr>
        </p:sp>
        <p:sp>
          <p:nvSpPr>
            <p:cNvPr id="5" name="TextBox 5"/>
            <p:cNvSpPr txBox="1"/>
            <p:nvPr/>
          </p:nvSpPr>
          <p:spPr>
            <a:xfrm>
              <a:off x="0" y="-19050"/>
              <a:ext cx="4816593" cy="120203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6" name="Freeform 6"/>
          <p:cNvSpPr/>
          <p:nvPr/>
        </p:nvSpPr>
        <p:spPr>
          <a:xfrm>
            <a:off x="0" y="0"/>
            <a:ext cx="18288000" cy="7356636"/>
          </a:xfrm>
          <a:custGeom>
            <a:avLst/>
            <a:gdLst/>
            <a:ahLst/>
            <a:cxnLst/>
            <a:rect l="l" t="t" r="r" b="b"/>
            <a:pathLst>
              <a:path w="18288000" h="7356636">
                <a:moveTo>
                  <a:pt x="0" y="0"/>
                </a:moveTo>
                <a:lnTo>
                  <a:pt x="18288000" y="0"/>
                </a:lnTo>
                <a:lnTo>
                  <a:pt x="18288000" y="7356636"/>
                </a:lnTo>
                <a:lnTo>
                  <a:pt x="0" y="7356636"/>
                </a:lnTo>
                <a:lnTo>
                  <a:pt x="0" y="0"/>
                </a:lnTo>
                <a:close/>
              </a:path>
            </a:pathLst>
          </a:custGeom>
          <a:blipFill>
            <a:blip r:embed="rId3"/>
            <a:stretch>
              <a:fillRect t="-150" b="-65163"/>
            </a:stretch>
          </a:blipFill>
        </p:spPr>
      </p:sp>
      <p:grpSp>
        <p:nvGrpSpPr>
          <p:cNvPr id="7" name="Group 7"/>
          <p:cNvGrpSpPr/>
          <p:nvPr/>
        </p:nvGrpSpPr>
        <p:grpSpPr>
          <a:xfrm>
            <a:off x="2757820" y="3608416"/>
            <a:ext cx="12731346" cy="5171309"/>
            <a:chOff x="0" y="0"/>
            <a:chExt cx="3353112" cy="1361991"/>
          </a:xfrm>
        </p:grpSpPr>
        <p:sp>
          <p:nvSpPr>
            <p:cNvPr id="8" name="Freeform 8"/>
            <p:cNvSpPr/>
            <p:nvPr/>
          </p:nvSpPr>
          <p:spPr>
            <a:xfrm>
              <a:off x="0" y="0"/>
              <a:ext cx="3353112" cy="1361991"/>
            </a:xfrm>
            <a:custGeom>
              <a:avLst/>
              <a:gdLst/>
              <a:ahLst/>
              <a:cxnLst/>
              <a:rect l="l" t="t" r="r" b="b"/>
              <a:pathLst>
                <a:path w="3353112" h="1361991">
                  <a:moveTo>
                    <a:pt x="15202" y="0"/>
                  </a:moveTo>
                  <a:lnTo>
                    <a:pt x="3337909" y="0"/>
                  </a:lnTo>
                  <a:cubicBezTo>
                    <a:pt x="3341941" y="0"/>
                    <a:pt x="3345808" y="1602"/>
                    <a:pt x="3348659" y="4453"/>
                  </a:cubicBezTo>
                  <a:cubicBezTo>
                    <a:pt x="3351510" y="7304"/>
                    <a:pt x="3353112" y="11171"/>
                    <a:pt x="3353112" y="15202"/>
                  </a:cubicBezTo>
                  <a:lnTo>
                    <a:pt x="3353112" y="1346788"/>
                  </a:lnTo>
                  <a:cubicBezTo>
                    <a:pt x="3353112" y="1350820"/>
                    <a:pt x="3351510" y="1354687"/>
                    <a:pt x="3348659" y="1357538"/>
                  </a:cubicBezTo>
                  <a:cubicBezTo>
                    <a:pt x="3345808" y="1360389"/>
                    <a:pt x="3341941" y="1361991"/>
                    <a:pt x="3337909" y="1361991"/>
                  </a:cubicBezTo>
                  <a:lnTo>
                    <a:pt x="15202" y="1361991"/>
                  </a:lnTo>
                  <a:cubicBezTo>
                    <a:pt x="11171" y="1361991"/>
                    <a:pt x="7304" y="1360389"/>
                    <a:pt x="4453" y="1357538"/>
                  </a:cubicBezTo>
                  <a:cubicBezTo>
                    <a:pt x="1602" y="1354687"/>
                    <a:pt x="0" y="1350820"/>
                    <a:pt x="0" y="1346788"/>
                  </a:cubicBezTo>
                  <a:lnTo>
                    <a:pt x="0" y="15202"/>
                  </a:lnTo>
                  <a:cubicBezTo>
                    <a:pt x="0" y="11171"/>
                    <a:pt x="1602" y="7304"/>
                    <a:pt x="4453" y="4453"/>
                  </a:cubicBezTo>
                  <a:cubicBezTo>
                    <a:pt x="7304" y="1602"/>
                    <a:pt x="11171" y="0"/>
                    <a:pt x="15202" y="0"/>
                  </a:cubicBezTo>
                  <a:close/>
                </a:path>
              </a:pathLst>
            </a:custGeom>
            <a:solidFill>
              <a:srgbClr val="106861"/>
            </a:solidFill>
            <a:ln cap="rnd">
              <a:noFill/>
              <a:prstDash val="solid"/>
              <a:round/>
            </a:ln>
          </p:spPr>
        </p:sp>
        <p:sp>
          <p:nvSpPr>
            <p:cNvPr id="9" name="TextBox 9"/>
            <p:cNvSpPr txBox="1"/>
            <p:nvPr/>
          </p:nvSpPr>
          <p:spPr>
            <a:xfrm>
              <a:off x="0" y="-19050"/>
              <a:ext cx="3353112" cy="1381041"/>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0" name="Group 10"/>
          <p:cNvGrpSpPr/>
          <p:nvPr/>
        </p:nvGrpSpPr>
        <p:grpSpPr>
          <a:xfrm>
            <a:off x="16113923" y="9258300"/>
            <a:ext cx="327444" cy="327444"/>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D33"/>
            </a:solidFill>
            <a:ln cap="sq">
              <a:noFill/>
              <a:prstDash val="solid"/>
              <a:miter/>
            </a:ln>
          </p:spPr>
        </p:sp>
        <p:sp>
          <p:nvSpPr>
            <p:cNvPr id="12" name="TextBox 12"/>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3" name="Group 13"/>
          <p:cNvGrpSpPr/>
          <p:nvPr/>
        </p:nvGrpSpPr>
        <p:grpSpPr>
          <a:xfrm>
            <a:off x="15648108" y="9258300"/>
            <a:ext cx="327444" cy="327444"/>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D33"/>
            </a:solidFill>
            <a:ln cap="sq">
              <a:noFill/>
              <a:prstDash val="solid"/>
              <a:miter/>
            </a:ln>
          </p:spPr>
        </p:sp>
        <p:sp>
          <p:nvSpPr>
            <p:cNvPr id="15" name="TextBox 15"/>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6" name="Group 16"/>
          <p:cNvGrpSpPr/>
          <p:nvPr/>
        </p:nvGrpSpPr>
        <p:grpSpPr>
          <a:xfrm>
            <a:off x="15161723" y="9258300"/>
            <a:ext cx="327444" cy="327444"/>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3D33"/>
            </a:solidFill>
            <a:ln cap="sq">
              <a:noFill/>
              <a:prstDash val="solid"/>
              <a:miter/>
            </a:ln>
          </p:spPr>
        </p:sp>
        <p:sp>
          <p:nvSpPr>
            <p:cNvPr id="18" name="TextBox 18"/>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9" name="TextBox 19"/>
          <p:cNvSpPr txBox="1"/>
          <p:nvPr/>
        </p:nvSpPr>
        <p:spPr>
          <a:xfrm>
            <a:off x="2916409" y="5600381"/>
            <a:ext cx="12455181" cy="1816742"/>
          </a:xfrm>
          <a:prstGeom prst="rect">
            <a:avLst/>
          </a:prstGeom>
        </p:spPr>
        <p:txBody>
          <a:bodyPr lIns="0" tIns="0" rIns="0" bIns="0" rtlCol="0" anchor="t">
            <a:spAutoFit/>
          </a:bodyPr>
          <a:lstStyle/>
          <a:p>
            <a:pPr algn="ctr">
              <a:lnSpc>
                <a:spcPts val="4879"/>
              </a:lnSpc>
            </a:pPr>
            <a:r>
              <a:rPr lang="en-US" sz="3049">
                <a:solidFill>
                  <a:srgbClr val="FFFFFF"/>
                </a:solidFill>
                <a:latin typeface="Open Sauce"/>
                <a:ea typeface="Open Sauce"/>
                <a:cs typeface="Open Sauce"/>
                <a:sym typeface="Open Sauce"/>
              </a:rPr>
              <a:t>‘कार्यालयी हिंदी’ का अभिप्राय उस हिंदी से है जिसका प्रयोग किसी सरकारी कार्यालय के प्रशासनिक काम-काज के दौरान किया जाता है। इसे कामकाजी हिंदी भी कहा जाता है और इसमें मुख्यतः पत्रों का उपयोग किया जाता।</a:t>
            </a:r>
          </a:p>
        </p:txBody>
      </p:sp>
      <p:sp>
        <p:nvSpPr>
          <p:cNvPr id="20" name="TextBox 20"/>
          <p:cNvSpPr txBox="1"/>
          <p:nvPr/>
        </p:nvSpPr>
        <p:spPr>
          <a:xfrm>
            <a:off x="5659225" y="3850347"/>
            <a:ext cx="6928538" cy="1158738"/>
          </a:xfrm>
          <a:prstGeom prst="rect">
            <a:avLst/>
          </a:prstGeom>
        </p:spPr>
        <p:txBody>
          <a:bodyPr lIns="0" tIns="0" rIns="0" bIns="0" rtlCol="0" anchor="t">
            <a:spAutoFit/>
          </a:bodyPr>
          <a:lstStyle/>
          <a:p>
            <a:pPr marL="0" lvl="0" indent="0" algn="ctr">
              <a:lnSpc>
                <a:spcPts val="9582"/>
              </a:lnSpc>
              <a:spcBef>
                <a:spcPct val="0"/>
              </a:spcBef>
            </a:pPr>
            <a:r>
              <a:rPr lang="en-US" sz="6844" b="1" spc="-136">
                <a:solidFill>
                  <a:srgbClr val="FDFBFB"/>
                </a:solidFill>
                <a:latin typeface="Open Sauce Bold"/>
                <a:ea typeface="Open Sauce Bold"/>
                <a:cs typeface="Open Sauce Bold"/>
                <a:sym typeface="Open Sauce Bold"/>
              </a:rPr>
              <a:t>कार्यालय हिन्दी</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8881967" y="-2828925"/>
            <a:ext cx="5657850" cy="565785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cap="sq">
              <a:noFill/>
              <a:prstDash val="solid"/>
              <a:miter/>
            </a:ln>
          </p:spPr>
        </p:sp>
        <p:sp>
          <p:nvSpPr>
            <p:cNvPr id="4" name="TextBox 4"/>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p:cNvGrpSpPr/>
          <p:nvPr/>
        </p:nvGrpSpPr>
        <p:grpSpPr>
          <a:xfrm>
            <a:off x="11710892" y="0"/>
            <a:ext cx="6648057" cy="10287000"/>
            <a:chOff x="0" y="0"/>
            <a:chExt cx="1750928" cy="2709333"/>
          </a:xfrm>
        </p:grpSpPr>
        <p:sp>
          <p:nvSpPr>
            <p:cNvPr id="6" name="Freeform 6"/>
            <p:cNvSpPr/>
            <p:nvPr/>
          </p:nvSpPr>
          <p:spPr>
            <a:xfrm>
              <a:off x="0" y="0"/>
              <a:ext cx="1750928" cy="2709333"/>
            </a:xfrm>
            <a:custGeom>
              <a:avLst/>
              <a:gdLst/>
              <a:ahLst/>
              <a:cxnLst/>
              <a:rect l="l" t="t" r="r" b="b"/>
              <a:pathLst>
                <a:path w="1750928" h="2709333">
                  <a:moveTo>
                    <a:pt x="0" y="0"/>
                  </a:moveTo>
                  <a:lnTo>
                    <a:pt x="1750928" y="0"/>
                  </a:lnTo>
                  <a:lnTo>
                    <a:pt x="1750928" y="2709333"/>
                  </a:lnTo>
                  <a:lnTo>
                    <a:pt x="0" y="2709333"/>
                  </a:lnTo>
                  <a:close/>
                </a:path>
              </a:pathLst>
            </a:custGeom>
            <a:solidFill>
              <a:srgbClr val="106861"/>
            </a:solidFill>
            <a:ln cap="sq">
              <a:noFill/>
              <a:prstDash val="solid"/>
              <a:miter/>
            </a:ln>
          </p:spPr>
        </p:sp>
        <p:sp>
          <p:nvSpPr>
            <p:cNvPr id="7" name="TextBox 7"/>
            <p:cNvSpPr txBox="1"/>
            <p:nvPr/>
          </p:nvSpPr>
          <p:spPr>
            <a:xfrm>
              <a:off x="0" y="-19050"/>
              <a:ext cx="1750928" cy="2728383"/>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8" name="Group 8"/>
          <p:cNvGrpSpPr/>
          <p:nvPr/>
        </p:nvGrpSpPr>
        <p:grpSpPr>
          <a:xfrm>
            <a:off x="-1390959" y="8567821"/>
            <a:ext cx="3086100" cy="308610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cap="sq">
              <a:noFill/>
              <a:prstDash val="solid"/>
              <a:miter/>
            </a:ln>
          </p:spPr>
        </p:sp>
        <p:sp>
          <p:nvSpPr>
            <p:cNvPr id="10" name="TextBox 10"/>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1" name="Freeform 11"/>
          <p:cNvSpPr/>
          <p:nvPr/>
        </p:nvSpPr>
        <p:spPr>
          <a:xfrm>
            <a:off x="11865869" y="211161"/>
            <a:ext cx="6276257" cy="9899710"/>
          </a:xfrm>
          <a:custGeom>
            <a:avLst/>
            <a:gdLst/>
            <a:ahLst/>
            <a:cxnLst/>
            <a:rect l="l" t="t" r="r" b="b"/>
            <a:pathLst>
              <a:path w="6276257" h="9899710">
                <a:moveTo>
                  <a:pt x="0" y="0"/>
                </a:moveTo>
                <a:lnTo>
                  <a:pt x="6276257" y="0"/>
                </a:lnTo>
                <a:lnTo>
                  <a:pt x="6276257" y="9899710"/>
                </a:lnTo>
                <a:lnTo>
                  <a:pt x="0" y="9899710"/>
                </a:lnTo>
                <a:lnTo>
                  <a:pt x="0" y="0"/>
                </a:lnTo>
                <a:close/>
              </a:path>
            </a:pathLst>
          </a:custGeom>
          <a:blipFill>
            <a:blip r:embed="rId2"/>
            <a:stretch>
              <a:fillRect l="-2966" r="-2966" b="-802"/>
            </a:stretch>
          </a:blipFill>
        </p:spPr>
      </p:sp>
      <p:sp>
        <p:nvSpPr>
          <p:cNvPr id="12" name="TextBox 12"/>
          <p:cNvSpPr txBox="1"/>
          <p:nvPr/>
        </p:nvSpPr>
        <p:spPr>
          <a:xfrm>
            <a:off x="1300796" y="2156796"/>
            <a:ext cx="5835860" cy="1652056"/>
          </a:xfrm>
          <a:prstGeom prst="rect">
            <a:avLst/>
          </a:prstGeom>
        </p:spPr>
        <p:txBody>
          <a:bodyPr lIns="0" tIns="0" rIns="0" bIns="0" rtlCol="0" anchor="t">
            <a:spAutoFit/>
          </a:bodyPr>
          <a:lstStyle/>
          <a:p>
            <a:pPr algn="l">
              <a:lnSpc>
                <a:spcPts val="6644"/>
              </a:lnSpc>
            </a:pPr>
            <a:r>
              <a:rPr lang="en-US" sz="4746" b="1" spc="-94">
                <a:solidFill>
                  <a:srgbClr val="191919"/>
                </a:solidFill>
                <a:latin typeface="Open Sauce Bold"/>
                <a:ea typeface="Open Sauce Bold"/>
                <a:cs typeface="Open Sauce Bold"/>
                <a:sym typeface="Open Sauce Bold"/>
              </a:rPr>
              <a:t>सरकारी पत्रों के प्रकार –</a:t>
            </a:r>
          </a:p>
          <a:p>
            <a:pPr marL="0" lvl="0" indent="0" algn="l">
              <a:lnSpc>
                <a:spcPts val="6644"/>
              </a:lnSpc>
              <a:spcBef>
                <a:spcPct val="0"/>
              </a:spcBef>
            </a:pPr>
            <a:endParaRPr lang="en-US" sz="4746" b="1" spc="-94">
              <a:solidFill>
                <a:srgbClr val="191919"/>
              </a:solidFill>
              <a:latin typeface="Open Sauce Bold"/>
              <a:ea typeface="Open Sauce Bold"/>
              <a:cs typeface="Open Sauce Bold"/>
              <a:sym typeface="Open Sauce Bold"/>
            </a:endParaRPr>
          </a:p>
        </p:txBody>
      </p:sp>
      <p:sp>
        <p:nvSpPr>
          <p:cNvPr id="13" name="TextBox 13"/>
          <p:cNvSpPr txBox="1"/>
          <p:nvPr/>
        </p:nvSpPr>
        <p:spPr>
          <a:xfrm>
            <a:off x="1028700" y="3180730"/>
            <a:ext cx="3673420" cy="5365104"/>
          </a:xfrm>
          <a:prstGeom prst="rect">
            <a:avLst/>
          </a:prstGeom>
        </p:spPr>
        <p:txBody>
          <a:bodyPr lIns="0" tIns="0" rIns="0" bIns="0" rtlCol="0" anchor="t">
            <a:spAutoFit/>
          </a:bodyPr>
          <a:lstStyle/>
          <a:p>
            <a:pPr marL="624274" lvl="1" indent="-312137" algn="just">
              <a:lnSpc>
                <a:spcPts val="4799"/>
              </a:lnSpc>
              <a:buFont typeface="Arial"/>
              <a:buChar char="•"/>
            </a:pPr>
            <a:r>
              <a:rPr lang="en-US" sz="2891">
                <a:solidFill>
                  <a:srgbClr val="191919"/>
                </a:solidFill>
                <a:latin typeface="Open Sauce"/>
                <a:ea typeface="Open Sauce"/>
                <a:cs typeface="Open Sauce"/>
                <a:sym typeface="Open Sauce"/>
              </a:rPr>
              <a:t>सरकारी पत्र</a:t>
            </a:r>
          </a:p>
          <a:p>
            <a:pPr marL="624274" lvl="1" indent="-312137" algn="just">
              <a:lnSpc>
                <a:spcPts val="4799"/>
              </a:lnSpc>
              <a:buFont typeface="Arial"/>
              <a:buChar char="•"/>
            </a:pPr>
            <a:r>
              <a:rPr lang="en-US" sz="2891">
                <a:solidFill>
                  <a:srgbClr val="191919"/>
                </a:solidFill>
                <a:latin typeface="Open Sauce"/>
                <a:ea typeface="Open Sauce"/>
                <a:cs typeface="Open Sauce"/>
                <a:sym typeface="Open Sauce"/>
              </a:rPr>
              <a:t>अर्ध-सरकारी पत्र</a:t>
            </a:r>
          </a:p>
          <a:p>
            <a:pPr marL="624274" lvl="1" indent="-312137" algn="just">
              <a:lnSpc>
                <a:spcPts val="4799"/>
              </a:lnSpc>
              <a:buFont typeface="Arial"/>
              <a:buChar char="•"/>
            </a:pPr>
            <a:r>
              <a:rPr lang="en-US" sz="2891">
                <a:solidFill>
                  <a:srgbClr val="191919"/>
                </a:solidFill>
                <a:latin typeface="Open Sauce"/>
                <a:ea typeface="Open Sauce"/>
                <a:cs typeface="Open Sauce"/>
                <a:sym typeface="Open Sauce"/>
              </a:rPr>
              <a:t>कार्यालय ज्ञापन</a:t>
            </a:r>
          </a:p>
          <a:p>
            <a:pPr marL="624274" lvl="1" indent="-312137" algn="just">
              <a:lnSpc>
                <a:spcPts val="4799"/>
              </a:lnSpc>
              <a:buFont typeface="Arial"/>
              <a:buChar char="•"/>
            </a:pPr>
            <a:r>
              <a:rPr lang="en-US" sz="2891">
                <a:solidFill>
                  <a:srgbClr val="191919"/>
                </a:solidFill>
                <a:latin typeface="Open Sauce"/>
                <a:ea typeface="Open Sauce"/>
                <a:cs typeface="Open Sauce"/>
                <a:sym typeface="Open Sauce"/>
              </a:rPr>
              <a:t>ज्ञापन</a:t>
            </a:r>
          </a:p>
          <a:p>
            <a:pPr marL="624274" lvl="1" indent="-312137" algn="just">
              <a:lnSpc>
                <a:spcPts val="4799"/>
              </a:lnSpc>
              <a:buFont typeface="Arial"/>
              <a:buChar char="•"/>
            </a:pPr>
            <a:r>
              <a:rPr lang="en-US" sz="2891">
                <a:solidFill>
                  <a:srgbClr val="191919"/>
                </a:solidFill>
                <a:latin typeface="Open Sauce"/>
                <a:ea typeface="Open Sauce"/>
                <a:cs typeface="Open Sauce"/>
                <a:sym typeface="Open Sauce"/>
              </a:rPr>
              <a:t>परिपत्र</a:t>
            </a:r>
          </a:p>
          <a:p>
            <a:pPr marL="624274" lvl="1" indent="-312137" algn="just">
              <a:lnSpc>
                <a:spcPts val="4799"/>
              </a:lnSpc>
              <a:buFont typeface="Arial"/>
              <a:buChar char="•"/>
            </a:pPr>
            <a:r>
              <a:rPr lang="en-US" sz="2891">
                <a:solidFill>
                  <a:srgbClr val="191919"/>
                </a:solidFill>
                <a:latin typeface="Open Sauce"/>
                <a:ea typeface="Open Sauce"/>
                <a:cs typeface="Open Sauce"/>
                <a:sym typeface="Open Sauce"/>
              </a:rPr>
              <a:t>कार्यालय आदेश</a:t>
            </a:r>
          </a:p>
          <a:p>
            <a:pPr marL="624274" lvl="1" indent="-312137" algn="just">
              <a:lnSpc>
                <a:spcPts val="4799"/>
              </a:lnSpc>
              <a:buFont typeface="Arial"/>
              <a:buChar char="•"/>
            </a:pPr>
            <a:r>
              <a:rPr lang="en-US" sz="2891">
                <a:solidFill>
                  <a:srgbClr val="191919"/>
                </a:solidFill>
                <a:latin typeface="Open Sauce"/>
                <a:ea typeface="Open Sauce"/>
                <a:cs typeface="Open Sauce"/>
                <a:sym typeface="Open Sauce"/>
              </a:rPr>
              <a:t>राजपत्र</a:t>
            </a:r>
          </a:p>
          <a:p>
            <a:pPr marL="624274" lvl="1" indent="-312137" algn="just">
              <a:lnSpc>
                <a:spcPts val="4799"/>
              </a:lnSpc>
              <a:buFont typeface="Arial"/>
              <a:buChar char="•"/>
            </a:pPr>
            <a:r>
              <a:rPr lang="en-US" sz="2891">
                <a:solidFill>
                  <a:srgbClr val="191919"/>
                </a:solidFill>
                <a:latin typeface="Open Sauce"/>
                <a:ea typeface="Open Sauce"/>
                <a:cs typeface="Open Sauce"/>
                <a:sym typeface="Open Sauce"/>
              </a:rPr>
              <a:t>संकल्प</a:t>
            </a:r>
          </a:p>
          <a:p>
            <a:pPr marL="624274" lvl="1" indent="-312137" algn="just">
              <a:lnSpc>
                <a:spcPts val="4799"/>
              </a:lnSpc>
              <a:buFont typeface="Arial"/>
              <a:buChar char="•"/>
            </a:pPr>
            <a:r>
              <a:rPr lang="en-US" sz="2891">
                <a:solidFill>
                  <a:srgbClr val="191919"/>
                </a:solidFill>
                <a:latin typeface="Open Sauce"/>
                <a:ea typeface="Open Sauce"/>
                <a:cs typeface="Open Sauce"/>
                <a:sym typeface="Open Sauce"/>
              </a:rPr>
              <a:t>अधिसूचना</a:t>
            </a:r>
          </a:p>
        </p:txBody>
      </p:sp>
      <p:sp>
        <p:nvSpPr>
          <p:cNvPr id="14" name="TextBox 14"/>
          <p:cNvSpPr txBox="1"/>
          <p:nvPr/>
        </p:nvSpPr>
        <p:spPr>
          <a:xfrm>
            <a:off x="5426202" y="3171205"/>
            <a:ext cx="4780334" cy="5363806"/>
          </a:xfrm>
          <a:prstGeom prst="rect">
            <a:avLst/>
          </a:prstGeom>
        </p:spPr>
        <p:txBody>
          <a:bodyPr lIns="0" tIns="0" rIns="0" bIns="0" rtlCol="0" anchor="t">
            <a:spAutoFit/>
          </a:bodyPr>
          <a:lstStyle/>
          <a:p>
            <a:pPr marL="699474" lvl="1" indent="-349737" algn="l">
              <a:lnSpc>
                <a:spcPts val="5378"/>
              </a:lnSpc>
              <a:buFont typeface="Arial"/>
              <a:buChar char="•"/>
            </a:pPr>
            <a:r>
              <a:rPr lang="en-US" sz="3239">
                <a:solidFill>
                  <a:srgbClr val="191919"/>
                </a:solidFill>
                <a:latin typeface="Open Sauce"/>
                <a:ea typeface="Open Sauce"/>
                <a:cs typeface="Open Sauce"/>
                <a:sym typeface="Open Sauce"/>
              </a:rPr>
              <a:t>पृष्ठांकन</a:t>
            </a:r>
          </a:p>
          <a:p>
            <a:pPr marL="699474" lvl="1" indent="-349737" algn="l">
              <a:lnSpc>
                <a:spcPts val="5378"/>
              </a:lnSpc>
              <a:buFont typeface="Arial"/>
              <a:buChar char="•"/>
            </a:pPr>
            <a:r>
              <a:rPr lang="en-US" sz="3239">
                <a:solidFill>
                  <a:srgbClr val="191919"/>
                </a:solidFill>
                <a:latin typeface="Open Sauce"/>
                <a:ea typeface="Open Sauce"/>
                <a:cs typeface="Open Sauce"/>
                <a:sym typeface="Open Sauce"/>
              </a:rPr>
              <a:t>प्रेस विज्ञप्ति</a:t>
            </a:r>
          </a:p>
          <a:p>
            <a:pPr marL="699474" lvl="1" indent="-349737" algn="l">
              <a:lnSpc>
                <a:spcPts val="5378"/>
              </a:lnSpc>
              <a:buFont typeface="Arial"/>
              <a:buChar char="•"/>
            </a:pPr>
            <a:r>
              <a:rPr lang="en-US" sz="3239">
                <a:solidFill>
                  <a:srgbClr val="191919"/>
                </a:solidFill>
                <a:latin typeface="Open Sauce"/>
                <a:ea typeface="Open Sauce"/>
                <a:cs typeface="Open Sauce"/>
                <a:sym typeface="Open Sauce"/>
              </a:rPr>
              <a:t>द्रुत पत्र</a:t>
            </a:r>
          </a:p>
          <a:p>
            <a:pPr marL="699474" lvl="1" indent="-349737" algn="l">
              <a:lnSpc>
                <a:spcPts val="5378"/>
              </a:lnSpc>
              <a:buFont typeface="Arial"/>
              <a:buChar char="•"/>
            </a:pPr>
            <a:r>
              <a:rPr lang="en-US" sz="3239">
                <a:solidFill>
                  <a:srgbClr val="191919"/>
                </a:solidFill>
                <a:latin typeface="Open Sauce"/>
                <a:ea typeface="Open Sauce"/>
                <a:cs typeface="Open Sauce"/>
                <a:sym typeface="Open Sauce"/>
              </a:rPr>
              <a:t>मितव्यय पत्र</a:t>
            </a:r>
          </a:p>
          <a:p>
            <a:pPr marL="699474" lvl="1" indent="-349737" algn="l">
              <a:lnSpc>
                <a:spcPts val="5378"/>
              </a:lnSpc>
              <a:buFont typeface="Arial"/>
              <a:buChar char="•"/>
            </a:pPr>
            <a:r>
              <a:rPr lang="en-US" sz="3239">
                <a:solidFill>
                  <a:srgbClr val="191919"/>
                </a:solidFill>
                <a:latin typeface="Open Sauce"/>
                <a:ea typeface="Open Sauce"/>
                <a:cs typeface="Open Sauce"/>
                <a:sym typeface="Open Sauce"/>
              </a:rPr>
              <a:t>अनौपचारिक टिप्पणी</a:t>
            </a:r>
          </a:p>
          <a:p>
            <a:pPr marL="699474" lvl="1" indent="-349737" algn="l">
              <a:lnSpc>
                <a:spcPts val="5378"/>
              </a:lnSpc>
              <a:buFont typeface="Arial"/>
              <a:buChar char="•"/>
            </a:pPr>
            <a:r>
              <a:rPr lang="en-US" sz="3239">
                <a:solidFill>
                  <a:srgbClr val="191919"/>
                </a:solidFill>
                <a:latin typeface="Open Sauce"/>
                <a:ea typeface="Open Sauce"/>
                <a:cs typeface="Open Sauce"/>
                <a:sym typeface="Open Sauce"/>
              </a:rPr>
              <a:t>अनुस्मारक पत्र(स्मार पत्र)</a:t>
            </a:r>
          </a:p>
          <a:p>
            <a:pPr marL="699474" lvl="1" indent="-349737" algn="l">
              <a:lnSpc>
                <a:spcPts val="5378"/>
              </a:lnSpc>
              <a:buFont typeface="Arial"/>
              <a:buChar char="•"/>
            </a:pPr>
            <a:r>
              <a:rPr lang="en-US" sz="3239">
                <a:solidFill>
                  <a:srgbClr val="191919"/>
                </a:solidFill>
                <a:latin typeface="Open Sauce"/>
                <a:ea typeface="Open Sauce"/>
                <a:cs typeface="Open Sauce"/>
                <a:sym typeface="Open Sauce"/>
              </a:rPr>
              <a:t>प्रतिवेदन</a:t>
            </a:r>
          </a:p>
          <a:p>
            <a:pPr marL="699474" lvl="1" indent="-349737" algn="l">
              <a:lnSpc>
                <a:spcPts val="5378"/>
              </a:lnSpc>
              <a:buFont typeface="Arial"/>
              <a:buChar char="•"/>
            </a:pPr>
            <a:r>
              <a:rPr lang="en-US" sz="3239">
                <a:solidFill>
                  <a:srgbClr val="191919"/>
                </a:solidFill>
                <a:latin typeface="Open Sauce"/>
                <a:ea typeface="Open Sauce"/>
                <a:cs typeface="Open Sauce"/>
                <a:sym typeface="Open Sauce"/>
              </a:rPr>
              <a:t>तार</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1997137" y="7005833"/>
            <a:ext cx="7989889" cy="5648206"/>
            <a:chOff x="0" y="0"/>
            <a:chExt cx="10653185" cy="7530941"/>
          </a:xfrm>
        </p:grpSpPr>
        <p:grpSp>
          <p:nvGrpSpPr>
            <p:cNvPr id="3" name="Group 3"/>
            <p:cNvGrpSpPr/>
            <p:nvPr/>
          </p:nvGrpSpPr>
          <p:grpSpPr>
            <a:xfrm>
              <a:off x="0" y="93072"/>
              <a:ext cx="7437869" cy="743786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7575083" y="0"/>
              <a:ext cx="603296" cy="603296"/>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9" name="Group 9"/>
            <p:cNvGrpSpPr/>
            <p:nvPr/>
          </p:nvGrpSpPr>
          <p:grpSpPr>
            <a:xfrm>
              <a:off x="9075296" y="1843893"/>
              <a:ext cx="1577890" cy="157789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grpSp>
        <p:nvGrpSpPr>
          <p:cNvPr id="12" name="Group 12"/>
          <p:cNvGrpSpPr/>
          <p:nvPr/>
        </p:nvGrpSpPr>
        <p:grpSpPr>
          <a:xfrm>
            <a:off x="10673073" y="149534"/>
            <a:ext cx="7228983" cy="9967317"/>
            <a:chOff x="0" y="0"/>
            <a:chExt cx="13124516" cy="18096072"/>
          </a:xfrm>
        </p:grpSpPr>
        <p:sp>
          <p:nvSpPr>
            <p:cNvPr id="13" name="Freeform 13"/>
            <p:cNvSpPr/>
            <p:nvPr/>
          </p:nvSpPr>
          <p:spPr>
            <a:xfrm>
              <a:off x="0" y="0"/>
              <a:ext cx="13124515" cy="18096072"/>
            </a:xfrm>
            <a:custGeom>
              <a:avLst/>
              <a:gdLst/>
              <a:ahLst/>
              <a:cxnLst/>
              <a:rect l="l" t="t" r="r" b="b"/>
              <a:pathLst>
                <a:path w="13124515" h="18096072">
                  <a:moveTo>
                    <a:pt x="0" y="17179206"/>
                  </a:moveTo>
                  <a:lnTo>
                    <a:pt x="0" y="916868"/>
                  </a:lnTo>
                  <a:cubicBezTo>
                    <a:pt x="0" y="410178"/>
                    <a:pt x="446234" y="0"/>
                    <a:pt x="997463" y="0"/>
                  </a:cubicBezTo>
                  <a:lnTo>
                    <a:pt x="12127053" y="0"/>
                  </a:lnTo>
                  <a:cubicBezTo>
                    <a:pt x="12678282" y="0"/>
                    <a:pt x="13124515" y="412590"/>
                    <a:pt x="13124515" y="916868"/>
                  </a:cubicBezTo>
                  <a:lnTo>
                    <a:pt x="13124515" y="17179206"/>
                  </a:lnTo>
                  <a:cubicBezTo>
                    <a:pt x="13124515" y="17685896"/>
                    <a:pt x="12678282" y="18096072"/>
                    <a:pt x="12127053" y="18096072"/>
                  </a:cubicBezTo>
                  <a:lnTo>
                    <a:pt x="997463" y="18096072"/>
                  </a:lnTo>
                  <a:cubicBezTo>
                    <a:pt x="448858" y="18096072"/>
                    <a:pt x="0" y="17685896"/>
                    <a:pt x="0" y="17179206"/>
                  </a:cubicBezTo>
                  <a:close/>
                </a:path>
              </a:pathLst>
            </a:custGeom>
            <a:blipFill>
              <a:blip r:embed="rId2"/>
              <a:stretch>
                <a:fillRect t="-1165" b="-1165"/>
              </a:stretch>
            </a:blipFill>
          </p:spPr>
        </p:sp>
      </p:grpSp>
      <p:sp>
        <p:nvSpPr>
          <p:cNvPr id="14" name="TextBox 14"/>
          <p:cNvSpPr txBox="1"/>
          <p:nvPr/>
        </p:nvSpPr>
        <p:spPr>
          <a:xfrm>
            <a:off x="4046480" y="2794915"/>
            <a:ext cx="2964846"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सरकारी पत्र</a:t>
            </a:r>
          </a:p>
        </p:txBody>
      </p:sp>
      <p:sp>
        <p:nvSpPr>
          <p:cNvPr id="15" name="TextBox 15"/>
          <p:cNvSpPr txBox="1"/>
          <p:nvPr/>
        </p:nvSpPr>
        <p:spPr>
          <a:xfrm>
            <a:off x="1766217" y="3945391"/>
            <a:ext cx="7955017" cy="2289878"/>
          </a:xfrm>
          <a:prstGeom prst="rect">
            <a:avLst/>
          </a:prstGeom>
        </p:spPr>
        <p:txBody>
          <a:bodyPr lIns="0" tIns="0" rIns="0" bIns="0" rtlCol="0" anchor="t">
            <a:spAutoFit/>
          </a:bodyPr>
          <a:lstStyle/>
          <a:p>
            <a:pPr marL="0" lvl="0" indent="0" algn="l">
              <a:lnSpc>
                <a:spcPts val="4635"/>
              </a:lnSpc>
            </a:pPr>
            <a:r>
              <a:rPr lang="en-US" sz="3111" spc="49">
                <a:solidFill>
                  <a:srgbClr val="191919"/>
                </a:solidFill>
                <a:latin typeface="Open Sauce"/>
                <a:ea typeface="Open Sauce"/>
                <a:cs typeface="Open Sauce"/>
                <a:sym typeface="Open Sauce"/>
              </a:rPr>
              <a:t>“सरकारी काम-काज के अंतर्गत किसी कार्यालय से आधिकारिक तौर पर किसी कर्मचारी, सार्वजनिक उपक्रमों, निजी संगठनों तथा जन-साधारण को पत्र लिखना शासकीय या सरकारी पत्र कहलाता है।”</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5446776" y="422773"/>
            <a:ext cx="7840570" cy="1088030"/>
          </a:xfrm>
          <a:prstGeom prst="rect">
            <a:avLst/>
          </a:prstGeom>
        </p:spPr>
        <p:txBody>
          <a:bodyPr lIns="0" tIns="0" rIns="0" bIns="0" rtlCol="0" anchor="t">
            <a:spAutoFit/>
          </a:bodyPr>
          <a:lstStyle/>
          <a:p>
            <a:pPr marL="0" lvl="0" indent="0" algn="l">
              <a:lnSpc>
                <a:spcPts val="8927"/>
              </a:lnSpc>
              <a:spcBef>
                <a:spcPct val="0"/>
              </a:spcBef>
            </a:pPr>
            <a:r>
              <a:rPr lang="en-US" sz="6377" b="1" spc="-127">
                <a:solidFill>
                  <a:srgbClr val="191919"/>
                </a:solidFill>
                <a:latin typeface="Open Sauce Bold"/>
                <a:ea typeface="Open Sauce Bold"/>
                <a:cs typeface="Open Sauce Bold"/>
                <a:sym typeface="Open Sauce Bold"/>
              </a:rPr>
              <a:t>सरकारी पत्र की विशेषताएँ</a:t>
            </a:r>
          </a:p>
        </p:txBody>
      </p:sp>
      <p:grpSp>
        <p:nvGrpSpPr>
          <p:cNvPr id="3" name="Group 3"/>
          <p:cNvGrpSpPr/>
          <p:nvPr/>
        </p:nvGrpSpPr>
        <p:grpSpPr>
          <a:xfrm>
            <a:off x="15017929" y="-2533783"/>
            <a:ext cx="5002094" cy="500209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alpha val="32941"/>
              </a:srgbClr>
            </a:solidFill>
            <a:ln w="742950" cap="sq">
              <a:solidFill>
                <a:srgbClr val="106861">
                  <a:alpha val="32941"/>
                </a:srgbClr>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1997137" y="7075637"/>
            <a:ext cx="5578401" cy="557840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9" name="TextBox 9"/>
          <p:cNvSpPr txBox="1"/>
          <p:nvPr/>
        </p:nvSpPr>
        <p:spPr>
          <a:xfrm>
            <a:off x="3832905" y="2029096"/>
            <a:ext cx="12284625" cy="7834774"/>
          </a:xfrm>
          <a:prstGeom prst="rect">
            <a:avLst/>
          </a:prstGeom>
        </p:spPr>
        <p:txBody>
          <a:bodyPr lIns="0" tIns="0" rIns="0" bIns="0" rtlCol="0" anchor="t">
            <a:spAutoFit/>
          </a:bodyPr>
          <a:lstStyle/>
          <a:p>
            <a:pPr algn="just">
              <a:lnSpc>
                <a:spcPts val="4093"/>
              </a:lnSpc>
            </a:pPr>
            <a:r>
              <a:rPr lang="en-US" sz="2400" dirty="0">
                <a:solidFill>
                  <a:srgbClr val="191919"/>
                </a:solidFill>
                <a:latin typeface="Canva Sans"/>
                <a:ea typeface="Canva Sans"/>
                <a:cs typeface="Canva Sans"/>
                <a:sym typeface="Canva Sans"/>
              </a:rPr>
              <a:t>१. </a:t>
            </a:r>
            <a:r>
              <a:rPr lang="en-US" sz="2400" dirty="0" err="1">
                <a:solidFill>
                  <a:srgbClr val="191919"/>
                </a:solidFill>
                <a:latin typeface="Canva Sans"/>
                <a:ea typeface="Canva Sans"/>
                <a:cs typeface="Canva Sans"/>
                <a:sym typeface="Canva Sans"/>
              </a:rPr>
              <a:t>यह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निश्चित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ढाँचे</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ढला</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इसकी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सामग्री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तथ्यपरक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संयत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स्पष्ट</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और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शुद्ध</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a:t>
            </a:r>
          </a:p>
          <a:p>
            <a:pPr algn="just">
              <a:lnSpc>
                <a:spcPts val="4093"/>
              </a:lnSpc>
            </a:pPr>
            <a:endParaRPr lang="en-US" sz="2400" dirty="0">
              <a:solidFill>
                <a:srgbClr val="191919"/>
              </a:solidFill>
              <a:latin typeface="Canva Sans"/>
              <a:ea typeface="Canva Sans"/>
              <a:cs typeface="Canva Sans"/>
              <a:sym typeface="Canva Sans"/>
            </a:endParaRPr>
          </a:p>
          <a:p>
            <a:pPr algn="just">
              <a:lnSpc>
                <a:spcPts val="4093"/>
              </a:lnSpc>
            </a:pPr>
            <a:r>
              <a:rPr lang="en-US" sz="2400" dirty="0">
                <a:solidFill>
                  <a:srgbClr val="191919"/>
                </a:solidFill>
                <a:latin typeface="Canva Sans"/>
                <a:ea typeface="Canva Sans"/>
                <a:cs typeface="Canva Sans"/>
                <a:sym typeface="Canva Sans"/>
              </a:rPr>
              <a:t>२. </a:t>
            </a:r>
            <a:r>
              <a:rPr lang="en-US" sz="2400" dirty="0" err="1">
                <a:solidFill>
                  <a:srgbClr val="191919"/>
                </a:solidFill>
                <a:latin typeface="Canva Sans"/>
                <a:ea typeface="Canva Sans"/>
                <a:cs typeface="Canva Sans"/>
                <a:sym typeface="Canva Sans"/>
              </a:rPr>
              <a:t>यह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नितान्त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औपचारिक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इसमें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प्रेषक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निजी</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विचार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कोई</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स्थान</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नहीं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उसे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केवल</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विषय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सम्बद्ध</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बात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कहनी</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 </a:t>
            </a:r>
            <a:r>
              <a:rPr lang="en-US" sz="2400" dirty="0" err="1">
                <a:solidFill>
                  <a:srgbClr val="191919"/>
                </a:solidFill>
                <a:latin typeface="Canva Sans"/>
                <a:ea typeface="Canva Sans"/>
                <a:cs typeface="Canva Sans"/>
                <a:sym typeface="Canva Sans"/>
              </a:rPr>
              <a:t>वह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भी</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तर्कसंगत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और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विधि-विधान</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सम्मत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सामग्री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यथार्थपरक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तथ्यों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नियमों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और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उपनियमों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आबद्ध</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a:t>
            </a:r>
          </a:p>
          <a:p>
            <a:pPr algn="just">
              <a:lnSpc>
                <a:spcPts val="4093"/>
              </a:lnSpc>
            </a:pPr>
            <a:endParaRPr lang="en-US" sz="2400" dirty="0">
              <a:solidFill>
                <a:srgbClr val="191919"/>
              </a:solidFill>
              <a:latin typeface="Canva Sans"/>
              <a:ea typeface="Canva Sans"/>
              <a:cs typeface="Canva Sans"/>
              <a:sym typeface="Canva Sans"/>
            </a:endParaRPr>
          </a:p>
          <a:p>
            <a:pPr algn="just">
              <a:lnSpc>
                <a:spcPts val="4093"/>
              </a:lnSpc>
            </a:pPr>
            <a:r>
              <a:rPr lang="en-US" sz="2400" dirty="0">
                <a:solidFill>
                  <a:srgbClr val="191919"/>
                </a:solidFill>
                <a:latin typeface="Canva Sans"/>
                <a:ea typeface="Canva Sans"/>
                <a:cs typeface="Canva Sans"/>
                <a:sym typeface="Canva Sans"/>
              </a:rPr>
              <a:t>३. </a:t>
            </a:r>
            <a:r>
              <a:rPr lang="en-US" sz="2400" dirty="0" err="1">
                <a:solidFill>
                  <a:srgbClr val="191919"/>
                </a:solidFill>
                <a:latin typeface="Canva Sans"/>
                <a:ea typeface="Canva Sans"/>
                <a:cs typeface="Canva Sans"/>
                <a:sym typeface="Canva Sans"/>
              </a:rPr>
              <a:t>ऐसे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भाषा</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और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शैली</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संयत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स्पष्ट</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सरल</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शुद्ध</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सिक्केबंद</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और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टकशाली</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भी</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शब्द</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प्रसंगगत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केवल</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एक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अर्थ</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निकलता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कोई</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दूसरा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अर्थ</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नहीं</a:t>
            </a:r>
            <a:r>
              <a:rPr lang="en-US" sz="2400" dirty="0">
                <a:solidFill>
                  <a:srgbClr val="191919"/>
                </a:solidFill>
                <a:latin typeface="Canva Sans"/>
                <a:ea typeface="Canva Sans"/>
                <a:cs typeface="Canva Sans"/>
                <a:sym typeface="Canva Sans"/>
              </a:rPr>
              <a:t>।</a:t>
            </a:r>
          </a:p>
          <a:p>
            <a:pPr algn="just">
              <a:lnSpc>
                <a:spcPts val="4093"/>
              </a:lnSpc>
            </a:pPr>
            <a:endParaRPr lang="en-US" sz="2400" dirty="0">
              <a:solidFill>
                <a:srgbClr val="191919"/>
              </a:solidFill>
              <a:latin typeface="Canva Sans"/>
              <a:ea typeface="Canva Sans"/>
              <a:cs typeface="Canva Sans"/>
              <a:sym typeface="Canva Sans"/>
            </a:endParaRPr>
          </a:p>
          <a:p>
            <a:pPr algn="just">
              <a:lnSpc>
                <a:spcPts val="4093"/>
              </a:lnSpc>
            </a:pPr>
            <a:r>
              <a:rPr lang="en-US" sz="2400" dirty="0">
                <a:solidFill>
                  <a:srgbClr val="191919"/>
                </a:solidFill>
                <a:latin typeface="Canva Sans"/>
                <a:ea typeface="Canva Sans"/>
                <a:cs typeface="Canva Sans"/>
                <a:sym typeface="Canva Sans"/>
              </a:rPr>
              <a:t>४. </a:t>
            </a:r>
            <a:r>
              <a:rPr lang="en-US" sz="2400" dirty="0" err="1">
                <a:solidFill>
                  <a:srgbClr val="191919"/>
                </a:solidFill>
                <a:latin typeface="Canva Sans"/>
                <a:ea typeface="Canva Sans"/>
                <a:cs typeface="Canva Sans"/>
                <a:sym typeface="Canva Sans"/>
              </a:rPr>
              <a:t>सरकारी-पत्र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अन्य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पुरुष</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शैली</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लिखे</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a:t>
            </a:r>
          </a:p>
          <a:p>
            <a:pPr algn="just">
              <a:lnSpc>
                <a:spcPts val="4093"/>
              </a:lnSpc>
            </a:pPr>
            <a:endParaRPr lang="en-US" sz="2400" dirty="0">
              <a:solidFill>
                <a:srgbClr val="191919"/>
              </a:solidFill>
              <a:latin typeface="Canva Sans"/>
              <a:ea typeface="Canva Sans"/>
              <a:cs typeface="Canva Sans"/>
              <a:sym typeface="Canva Sans"/>
            </a:endParaRPr>
          </a:p>
          <a:p>
            <a:pPr algn="just">
              <a:lnSpc>
                <a:spcPts val="4093"/>
              </a:lnSpc>
            </a:pPr>
            <a:r>
              <a:rPr lang="en-US" sz="2400" dirty="0">
                <a:solidFill>
                  <a:srgbClr val="191919"/>
                </a:solidFill>
                <a:latin typeface="Canva Sans"/>
                <a:ea typeface="Canva Sans"/>
                <a:cs typeface="Canva Sans"/>
                <a:sym typeface="Canva Sans"/>
              </a:rPr>
              <a:t>५. </a:t>
            </a:r>
            <a:r>
              <a:rPr lang="en-US" sz="2400" dirty="0" err="1">
                <a:solidFill>
                  <a:srgbClr val="191919"/>
                </a:solidFill>
                <a:latin typeface="Canva Sans"/>
                <a:ea typeface="Canva Sans"/>
                <a:cs typeface="Canva Sans"/>
                <a:sym typeface="Canva Sans"/>
              </a:rPr>
              <a:t>संक्षिप्तता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सरकारी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मूल</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विशेषता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यदि</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लम्बा</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परिच्छेदों</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बंटा</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आपस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युक्ति-युक्त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क्रम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अनुच्छेद</a:t>
            </a:r>
            <a:r>
              <a:rPr lang="en-US" sz="2400" dirty="0">
                <a:solidFill>
                  <a:srgbClr val="191919"/>
                </a:solidFill>
                <a:latin typeface="Canva Sans"/>
                <a:ea typeface="Canva Sans"/>
                <a:cs typeface="Canva Sans"/>
                <a:sym typeface="Canva Sans"/>
              </a:rPr>
              <a:t> ( Paragraph ) </a:t>
            </a:r>
            <a:r>
              <a:rPr lang="en-US" sz="2400" dirty="0" err="1">
                <a:solidFill>
                  <a:srgbClr val="191919"/>
                </a:solidFill>
                <a:latin typeface="Canva Sans"/>
                <a:ea typeface="Canva Sans"/>
                <a:cs typeface="Canva Sans"/>
                <a:sym typeface="Canva Sans"/>
              </a:rPr>
              <a:t>एक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संख्या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नहीं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दी</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शेष</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 २- </a:t>
            </a:r>
            <a:r>
              <a:rPr lang="en-US" sz="2400" dirty="0" err="1">
                <a:solidFill>
                  <a:srgbClr val="191919"/>
                </a:solidFill>
                <a:latin typeface="Canva Sans"/>
                <a:ea typeface="Canva Sans"/>
                <a:cs typeface="Canva Sans"/>
                <a:sym typeface="Canva Sans"/>
              </a:rPr>
              <a:t>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प्रारम्भ</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करके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आगे</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जितने</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३-, ४-, ५– </a:t>
            </a:r>
            <a:r>
              <a:rPr lang="en-US" sz="2400" dirty="0" err="1">
                <a:solidFill>
                  <a:srgbClr val="191919"/>
                </a:solidFill>
                <a:latin typeface="Canva Sans"/>
                <a:ea typeface="Canva Sans"/>
                <a:cs typeface="Canva Sans"/>
                <a:sym typeface="Canva Sans"/>
              </a:rPr>
              <a:t>इत्यादि</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संख्या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दी</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a:t>
            </a:r>
          </a:p>
          <a:p>
            <a:pPr algn="just">
              <a:lnSpc>
                <a:spcPts val="4093"/>
              </a:lnSpc>
            </a:pPr>
            <a:endParaRPr lang="en-US" sz="2400" dirty="0">
              <a:solidFill>
                <a:srgbClr val="191919"/>
              </a:solidFill>
              <a:latin typeface="Canva Sans"/>
              <a:ea typeface="Canva Sans"/>
              <a:cs typeface="Canva Sans"/>
              <a:sym typeface="Canva San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14592460" y="2868946"/>
            <a:ext cx="3695540" cy="7418054"/>
          </a:xfrm>
          <a:custGeom>
            <a:avLst/>
            <a:gdLst/>
            <a:ahLst/>
            <a:cxnLst/>
            <a:rect l="l" t="t" r="r" b="b"/>
            <a:pathLst>
              <a:path w="3695540" h="7418054">
                <a:moveTo>
                  <a:pt x="0" y="0"/>
                </a:moveTo>
                <a:lnTo>
                  <a:pt x="3695540" y="0"/>
                </a:lnTo>
                <a:lnTo>
                  <a:pt x="3695540" y="7418054"/>
                </a:lnTo>
                <a:lnTo>
                  <a:pt x="0" y="7418054"/>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rot="-10800000">
            <a:off x="-465877" y="-4635036"/>
            <a:ext cx="3695540" cy="7418054"/>
          </a:xfrm>
          <a:custGeom>
            <a:avLst/>
            <a:gdLst/>
            <a:ahLst/>
            <a:cxnLst/>
            <a:rect l="l" t="t" r="r" b="b"/>
            <a:pathLst>
              <a:path w="3695540" h="7418054">
                <a:moveTo>
                  <a:pt x="0" y="0"/>
                </a:moveTo>
                <a:lnTo>
                  <a:pt x="3695540" y="0"/>
                </a:lnTo>
                <a:lnTo>
                  <a:pt x="3695540" y="7418054"/>
                </a:lnTo>
                <a:lnTo>
                  <a:pt x="0" y="7418054"/>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4" name="TextBox 4"/>
          <p:cNvSpPr txBox="1"/>
          <p:nvPr/>
        </p:nvSpPr>
        <p:spPr>
          <a:xfrm>
            <a:off x="3364612" y="422773"/>
            <a:ext cx="6335639" cy="1088030"/>
          </a:xfrm>
          <a:prstGeom prst="rect">
            <a:avLst/>
          </a:prstGeom>
        </p:spPr>
        <p:txBody>
          <a:bodyPr lIns="0" tIns="0" rIns="0" bIns="0" rtlCol="0" anchor="t">
            <a:spAutoFit/>
          </a:bodyPr>
          <a:lstStyle/>
          <a:p>
            <a:pPr marL="0" lvl="0" indent="0" algn="l">
              <a:lnSpc>
                <a:spcPts val="8927"/>
              </a:lnSpc>
              <a:spcBef>
                <a:spcPct val="0"/>
              </a:spcBef>
            </a:pPr>
            <a:r>
              <a:rPr lang="en-US" sz="6377" b="1" spc="-127">
                <a:solidFill>
                  <a:srgbClr val="191919"/>
                </a:solidFill>
                <a:latin typeface="Open Sauce Bold"/>
                <a:ea typeface="Open Sauce Bold"/>
                <a:cs typeface="Open Sauce Bold"/>
                <a:sym typeface="Open Sauce Bold"/>
              </a:rPr>
              <a:t>सरकारी पत्र के भाग</a:t>
            </a:r>
          </a:p>
        </p:txBody>
      </p:sp>
      <p:sp>
        <p:nvSpPr>
          <p:cNvPr id="5" name="TextBox 5"/>
          <p:cNvSpPr txBox="1"/>
          <p:nvPr/>
        </p:nvSpPr>
        <p:spPr>
          <a:xfrm>
            <a:off x="2667000" y="1790700"/>
            <a:ext cx="10972800" cy="8008154"/>
          </a:xfrm>
          <a:prstGeom prst="rect">
            <a:avLst/>
          </a:prstGeom>
        </p:spPr>
        <p:txBody>
          <a:bodyPr wrap="square" lIns="0" tIns="0" rIns="0" bIns="0" rtlCol="0" anchor="t">
            <a:spAutoFit/>
          </a:bodyPr>
          <a:lstStyle/>
          <a:p>
            <a:pPr algn="l">
              <a:lnSpc>
                <a:spcPts val="5691"/>
              </a:lnSpc>
            </a:pPr>
            <a:r>
              <a:rPr lang="en-US" sz="4000" dirty="0">
                <a:solidFill>
                  <a:srgbClr val="191919"/>
                </a:solidFill>
                <a:latin typeface="Open Sauce"/>
                <a:ea typeface="Open Sauce"/>
                <a:cs typeface="Open Sauce"/>
                <a:sym typeface="Open Sauce"/>
              </a:rPr>
              <a:t>१. </a:t>
            </a:r>
            <a:r>
              <a:rPr lang="en-US" sz="4000" dirty="0" err="1">
                <a:solidFill>
                  <a:srgbClr val="191919"/>
                </a:solidFill>
                <a:latin typeface="Open Sauce"/>
                <a:ea typeface="Open Sauce"/>
                <a:cs typeface="Open Sauce"/>
                <a:sym typeface="Open Sauce"/>
              </a:rPr>
              <a:t>पत्र</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संख्या</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या</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क्रमांक</a:t>
            </a:r>
            <a:endParaRPr lang="en-US" sz="4000" dirty="0">
              <a:solidFill>
                <a:srgbClr val="191919"/>
              </a:solidFill>
              <a:latin typeface="Open Sauce"/>
              <a:ea typeface="Open Sauce"/>
              <a:cs typeface="Open Sauce"/>
              <a:sym typeface="Open Sauce"/>
            </a:endParaRPr>
          </a:p>
          <a:p>
            <a:pPr algn="l">
              <a:lnSpc>
                <a:spcPts val="5691"/>
              </a:lnSpc>
            </a:pPr>
            <a:r>
              <a:rPr lang="en-US" sz="4000" dirty="0">
                <a:solidFill>
                  <a:srgbClr val="191919"/>
                </a:solidFill>
                <a:latin typeface="Open Sauce"/>
                <a:ea typeface="Open Sauce"/>
                <a:cs typeface="Open Sauce"/>
                <a:sym typeface="Open Sauce"/>
              </a:rPr>
              <a:t>२. </a:t>
            </a:r>
            <a:r>
              <a:rPr lang="en-US" sz="4000" dirty="0" err="1">
                <a:solidFill>
                  <a:srgbClr val="191919"/>
                </a:solidFill>
                <a:latin typeface="Open Sauce"/>
                <a:ea typeface="Open Sauce"/>
                <a:cs typeface="Open Sauce"/>
                <a:sym typeface="Open Sauce"/>
              </a:rPr>
              <a:t>प्रेषक</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का</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नाम</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पदनाम</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और</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शासकीय</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पता</a:t>
            </a:r>
            <a:endParaRPr lang="en-US" sz="4000" dirty="0">
              <a:solidFill>
                <a:srgbClr val="191919"/>
              </a:solidFill>
              <a:latin typeface="Open Sauce"/>
              <a:ea typeface="Open Sauce"/>
              <a:cs typeface="Open Sauce"/>
              <a:sym typeface="Open Sauce"/>
            </a:endParaRPr>
          </a:p>
          <a:p>
            <a:pPr algn="l">
              <a:lnSpc>
                <a:spcPts val="5691"/>
              </a:lnSpc>
            </a:pPr>
            <a:r>
              <a:rPr lang="en-US" sz="4000" dirty="0">
                <a:solidFill>
                  <a:srgbClr val="191919"/>
                </a:solidFill>
                <a:latin typeface="Open Sauce"/>
                <a:ea typeface="Open Sauce"/>
                <a:cs typeface="Open Sauce"/>
                <a:sym typeface="Open Sauce"/>
              </a:rPr>
              <a:t>३. </a:t>
            </a:r>
            <a:r>
              <a:rPr lang="en-US" sz="4000" dirty="0" err="1">
                <a:solidFill>
                  <a:srgbClr val="191919"/>
                </a:solidFill>
                <a:latin typeface="Open Sauce"/>
                <a:ea typeface="Open Sauce"/>
                <a:cs typeface="Open Sauce"/>
                <a:sym typeface="Open Sauce"/>
              </a:rPr>
              <a:t>प्राप्तकर्ता</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या</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प्रेषिती</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का</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पदनाम</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और</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शासकीय</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पता</a:t>
            </a:r>
            <a:endParaRPr lang="en-US" sz="4000" dirty="0">
              <a:solidFill>
                <a:srgbClr val="191919"/>
              </a:solidFill>
              <a:latin typeface="Open Sauce"/>
              <a:ea typeface="Open Sauce"/>
              <a:cs typeface="Open Sauce"/>
              <a:sym typeface="Open Sauce"/>
            </a:endParaRPr>
          </a:p>
          <a:p>
            <a:pPr algn="l">
              <a:lnSpc>
                <a:spcPts val="5691"/>
              </a:lnSpc>
            </a:pPr>
            <a:r>
              <a:rPr lang="en-US" sz="4000" dirty="0">
                <a:solidFill>
                  <a:srgbClr val="191919"/>
                </a:solidFill>
                <a:latin typeface="Open Sauce"/>
                <a:ea typeface="Open Sauce"/>
                <a:cs typeface="Open Sauce"/>
                <a:sym typeface="Open Sauce"/>
              </a:rPr>
              <a:t>४. </a:t>
            </a:r>
            <a:r>
              <a:rPr lang="en-US" sz="4000" dirty="0" err="1">
                <a:solidFill>
                  <a:srgbClr val="191919"/>
                </a:solidFill>
                <a:latin typeface="Open Sauce"/>
                <a:ea typeface="Open Sauce"/>
                <a:cs typeface="Open Sauce"/>
                <a:sym typeface="Open Sauce"/>
              </a:rPr>
              <a:t>प्रेषक</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विभाग</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या</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अनुभाग</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का</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नाम</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स्थान</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और</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दिनांक</a:t>
            </a:r>
            <a:endParaRPr lang="en-US" sz="4000" dirty="0">
              <a:solidFill>
                <a:srgbClr val="191919"/>
              </a:solidFill>
              <a:latin typeface="Open Sauce"/>
              <a:ea typeface="Open Sauce"/>
              <a:cs typeface="Open Sauce"/>
              <a:sym typeface="Open Sauce"/>
            </a:endParaRPr>
          </a:p>
          <a:p>
            <a:pPr algn="l">
              <a:lnSpc>
                <a:spcPts val="5691"/>
              </a:lnSpc>
            </a:pPr>
            <a:r>
              <a:rPr lang="en-US" sz="4000" dirty="0">
                <a:solidFill>
                  <a:srgbClr val="191919"/>
                </a:solidFill>
                <a:latin typeface="Open Sauce"/>
                <a:ea typeface="Open Sauce"/>
                <a:cs typeface="Open Sauce"/>
                <a:sym typeface="Open Sauce"/>
              </a:rPr>
              <a:t>५. </a:t>
            </a:r>
            <a:r>
              <a:rPr lang="en-US" sz="4000" dirty="0" err="1">
                <a:solidFill>
                  <a:srgbClr val="191919"/>
                </a:solidFill>
                <a:latin typeface="Open Sauce"/>
                <a:ea typeface="Open Sauce"/>
                <a:cs typeface="Open Sauce"/>
                <a:sym typeface="Open Sauce"/>
              </a:rPr>
              <a:t>विषय</a:t>
            </a:r>
            <a:endParaRPr lang="en-US" sz="4000" dirty="0">
              <a:solidFill>
                <a:srgbClr val="191919"/>
              </a:solidFill>
              <a:latin typeface="Open Sauce"/>
              <a:ea typeface="Open Sauce"/>
              <a:cs typeface="Open Sauce"/>
              <a:sym typeface="Open Sauce"/>
            </a:endParaRPr>
          </a:p>
          <a:p>
            <a:pPr algn="l">
              <a:lnSpc>
                <a:spcPts val="5691"/>
              </a:lnSpc>
            </a:pPr>
            <a:r>
              <a:rPr lang="en-US" sz="4000" dirty="0">
                <a:solidFill>
                  <a:srgbClr val="191919"/>
                </a:solidFill>
                <a:latin typeface="Open Sauce"/>
                <a:ea typeface="Open Sauce"/>
                <a:cs typeface="Open Sauce"/>
                <a:sym typeface="Open Sauce"/>
              </a:rPr>
              <a:t>६. </a:t>
            </a:r>
            <a:r>
              <a:rPr lang="en-US" sz="4000" dirty="0" err="1">
                <a:solidFill>
                  <a:srgbClr val="191919"/>
                </a:solidFill>
                <a:latin typeface="Open Sauce"/>
                <a:ea typeface="Open Sauce"/>
                <a:cs typeface="Open Sauce"/>
                <a:sym typeface="Open Sauce"/>
              </a:rPr>
              <a:t>अभिवादन</a:t>
            </a:r>
            <a:endParaRPr lang="en-US" sz="4000" dirty="0">
              <a:solidFill>
                <a:srgbClr val="191919"/>
              </a:solidFill>
              <a:latin typeface="Open Sauce"/>
              <a:ea typeface="Open Sauce"/>
              <a:cs typeface="Open Sauce"/>
              <a:sym typeface="Open Sauce"/>
            </a:endParaRPr>
          </a:p>
          <a:p>
            <a:pPr algn="l">
              <a:lnSpc>
                <a:spcPts val="5691"/>
              </a:lnSpc>
            </a:pPr>
            <a:r>
              <a:rPr lang="en-US" sz="4000" dirty="0">
                <a:solidFill>
                  <a:srgbClr val="191919"/>
                </a:solidFill>
                <a:latin typeface="Open Sauce"/>
                <a:ea typeface="Open Sauce"/>
                <a:cs typeface="Open Sauce"/>
                <a:sym typeface="Open Sauce"/>
              </a:rPr>
              <a:t>७. </a:t>
            </a:r>
            <a:r>
              <a:rPr lang="en-US" sz="4000" dirty="0" err="1">
                <a:solidFill>
                  <a:srgbClr val="191919"/>
                </a:solidFill>
                <a:latin typeface="Open Sauce"/>
                <a:ea typeface="Open Sauce"/>
                <a:cs typeface="Open Sauce"/>
                <a:sym typeface="Open Sauce"/>
              </a:rPr>
              <a:t>पत्र</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का</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मुख्य</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भाग</a:t>
            </a:r>
            <a:endParaRPr lang="en-US" sz="4000" dirty="0">
              <a:solidFill>
                <a:srgbClr val="191919"/>
              </a:solidFill>
              <a:latin typeface="Open Sauce"/>
              <a:ea typeface="Open Sauce"/>
              <a:cs typeface="Open Sauce"/>
              <a:sym typeface="Open Sauce"/>
            </a:endParaRPr>
          </a:p>
          <a:p>
            <a:pPr algn="l">
              <a:lnSpc>
                <a:spcPts val="5691"/>
              </a:lnSpc>
            </a:pPr>
            <a:r>
              <a:rPr lang="en-US" sz="4000" dirty="0">
                <a:solidFill>
                  <a:srgbClr val="191919"/>
                </a:solidFill>
                <a:latin typeface="Open Sauce"/>
                <a:ea typeface="Open Sauce"/>
                <a:cs typeface="Open Sauce"/>
                <a:sym typeface="Open Sauce"/>
              </a:rPr>
              <a:t>८. </a:t>
            </a:r>
            <a:r>
              <a:rPr lang="en-US" sz="4000" dirty="0" err="1">
                <a:solidFill>
                  <a:srgbClr val="191919"/>
                </a:solidFill>
                <a:latin typeface="Open Sauce"/>
                <a:ea typeface="Open Sauce"/>
                <a:cs typeface="Open Sauce"/>
                <a:sym typeface="Open Sauce"/>
              </a:rPr>
              <a:t>औपचारिक</a:t>
            </a:r>
            <a:r>
              <a:rPr lang="en-US" sz="4000" dirty="0">
                <a:solidFill>
                  <a:srgbClr val="191919"/>
                </a:solidFill>
                <a:latin typeface="Open Sauce"/>
                <a:ea typeface="Open Sauce"/>
                <a:cs typeface="Open Sauce"/>
                <a:sym typeface="Open Sauce"/>
              </a:rPr>
              <a:t> </a:t>
            </a:r>
            <a:r>
              <a:rPr lang="en-US" sz="4000" dirty="0" err="1">
                <a:solidFill>
                  <a:srgbClr val="191919"/>
                </a:solidFill>
                <a:latin typeface="Open Sauce"/>
                <a:ea typeface="Open Sauce"/>
                <a:cs typeface="Open Sauce"/>
                <a:sym typeface="Open Sauce"/>
              </a:rPr>
              <a:t>समाप्ति</a:t>
            </a:r>
            <a:endParaRPr lang="en-US" sz="4000" dirty="0">
              <a:solidFill>
                <a:srgbClr val="191919"/>
              </a:solidFill>
              <a:latin typeface="Open Sauce"/>
              <a:ea typeface="Open Sauce"/>
              <a:cs typeface="Open Sauce"/>
              <a:sym typeface="Open Sauce"/>
            </a:endParaRPr>
          </a:p>
          <a:p>
            <a:pPr algn="l">
              <a:lnSpc>
                <a:spcPts val="5691"/>
              </a:lnSpc>
            </a:pPr>
            <a:r>
              <a:rPr lang="en-US" sz="4000" dirty="0">
                <a:solidFill>
                  <a:srgbClr val="191919"/>
                </a:solidFill>
                <a:latin typeface="Open Sauce"/>
                <a:ea typeface="Open Sauce"/>
                <a:cs typeface="Open Sauce"/>
                <a:sym typeface="Open Sauce"/>
              </a:rPr>
              <a:t>९. </a:t>
            </a:r>
            <a:r>
              <a:rPr lang="en-US" sz="4000" dirty="0" err="1">
                <a:solidFill>
                  <a:srgbClr val="191919"/>
                </a:solidFill>
                <a:latin typeface="Open Sauce"/>
                <a:ea typeface="Open Sauce"/>
                <a:cs typeface="Open Sauce"/>
                <a:sym typeface="Open Sauce"/>
              </a:rPr>
              <a:t>हस्ताक्षर</a:t>
            </a:r>
            <a:endParaRPr lang="en-US" sz="4000" dirty="0">
              <a:solidFill>
                <a:srgbClr val="191919"/>
              </a:solidFill>
              <a:latin typeface="Open Sauce"/>
              <a:ea typeface="Open Sauce"/>
              <a:cs typeface="Open Sauce"/>
              <a:sym typeface="Open Sauce"/>
            </a:endParaRPr>
          </a:p>
          <a:p>
            <a:pPr algn="l">
              <a:lnSpc>
                <a:spcPts val="5691"/>
              </a:lnSpc>
            </a:pPr>
            <a:r>
              <a:rPr lang="en-US" sz="4000" dirty="0">
                <a:solidFill>
                  <a:srgbClr val="191919"/>
                </a:solidFill>
                <a:latin typeface="Open Sauce"/>
                <a:ea typeface="Open Sauce"/>
                <a:cs typeface="Open Sauce"/>
                <a:sym typeface="Open Sauce"/>
              </a:rPr>
              <a:t>१०. </a:t>
            </a:r>
            <a:r>
              <a:rPr lang="en-US" sz="4000" dirty="0" err="1">
                <a:solidFill>
                  <a:srgbClr val="191919"/>
                </a:solidFill>
                <a:latin typeface="Open Sauce"/>
                <a:ea typeface="Open Sauce"/>
                <a:cs typeface="Open Sauce"/>
                <a:sym typeface="Open Sauce"/>
              </a:rPr>
              <a:t>पदनाम</a:t>
            </a:r>
            <a:endParaRPr lang="en-US" sz="4000" dirty="0">
              <a:solidFill>
                <a:srgbClr val="191919"/>
              </a:solidFill>
              <a:latin typeface="Open Sauce"/>
              <a:ea typeface="Open Sauce"/>
              <a:cs typeface="Open Sauce"/>
              <a:sym typeface="Open Sauce"/>
            </a:endParaRPr>
          </a:p>
          <a:p>
            <a:pPr algn="l">
              <a:lnSpc>
                <a:spcPts val="5691"/>
              </a:lnSpc>
              <a:spcBef>
                <a:spcPct val="0"/>
              </a:spcBef>
            </a:pPr>
            <a:r>
              <a:rPr lang="en-US" sz="4000" dirty="0">
                <a:solidFill>
                  <a:srgbClr val="191919"/>
                </a:solidFill>
                <a:latin typeface="Open Sauce"/>
                <a:ea typeface="Open Sauce"/>
                <a:cs typeface="Open Sauce"/>
                <a:sym typeface="Open Sauce"/>
              </a:rPr>
              <a:t>११. </a:t>
            </a:r>
            <a:r>
              <a:rPr lang="en-US" sz="4000" dirty="0" err="1">
                <a:solidFill>
                  <a:srgbClr val="191919"/>
                </a:solidFill>
                <a:latin typeface="Open Sauce"/>
                <a:ea typeface="Open Sauce"/>
                <a:cs typeface="Open Sauce"/>
                <a:sym typeface="Open Sauce"/>
              </a:rPr>
              <a:t>संलग्नक</a:t>
            </a:r>
            <a:endParaRPr lang="en-US" sz="4000" dirty="0">
              <a:solidFill>
                <a:srgbClr val="191919"/>
              </a:solidFill>
              <a:latin typeface="Open Sauce"/>
              <a:ea typeface="Open Sauce"/>
              <a:cs typeface="Open Sauce"/>
              <a:sym typeface="Open Sauce"/>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Freeform 3"/>
          <p:cNvSpPr/>
          <p:nvPr/>
        </p:nvSpPr>
        <p:spPr>
          <a:xfrm>
            <a:off x="9291727" y="0"/>
            <a:ext cx="8996273" cy="10287000"/>
          </a:xfrm>
          <a:custGeom>
            <a:avLst/>
            <a:gdLst/>
            <a:ahLst/>
            <a:cxnLst/>
            <a:rect l="l" t="t" r="r" b="b"/>
            <a:pathLst>
              <a:path w="8996273" h="10287000">
                <a:moveTo>
                  <a:pt x="0" y="0"/>
                </a:moveTo>
                <a:lnTo>
                  <a:pt x="8996273" y="0"/>
                </a:lnTo>
                <a:lnTo>
                  <a:pt x="8996273" y="10287000"/>
                </a:lnTo>
                <a:lnTo>
                  <a:pt x="0" y="10287000"/>
                </a:lnTo>
                <a:lnTo>
                  <a:pt x="0" y="0"/>
                </a:lnTo>
                <a:close/>
              </a:path>
            </a:pathLst>
          </a:custGeom>
          <a:blipFill>
            <a:blip r:embed="rId3"/>
            <a:stretch>
              <a:fillRect t="-1067" b="-1067"/>
            </a:stretch>
          </a:blipFill>
        </p:spPr>
      </p:sp>
      <p:sp>
        <p:nvSpPr>
          <p:cNvPr id="4" name="TextBox 4"/>
          <p:cNvSpPr txBox="1"/>
          <p:nvPr/>
        </p:nvSpPr>
        <p:spPr>
          <a:xfrm>
            <a:off x="1935781" y="2101340"/>
            <a:ext cx="5706706"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सरकारी पत्र के उदाहरण</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10673073" y="149534"/>
            <a:ext cx="7228983" cy="9967317"/>
            <a:chOff x="0" y="0"/>
            <a:chExt cx="13124516" cy="18096072"/>
          </a:xfrm>
        </p:grpSpPr>
        <p:sp>
          <p:nvSpPr>
            <p:cNvPr id="3" name="Freeform 3"/>
            <p:cNvSpPr/>
            <p:nvPr/>
          </p:nvSpPr>
          <p:spPr>
            <a:xfrm>
              <a:off x="0" y="0"/>
              <a:ext cx="13124515" cy="18096072"/>
            </a:xfrm>
            <a:custGeom>
              <a:avLst/>
              <a:gdLst/>
              <a:ahLst/>
              <a:cxnLst/>
              <a:rect l="l" t="t" r="r" b="b"/>
              <a:pathLst>
                <a:path w="13124515" h="18096072">
                  <a:moveTo>
                    <a:pt x="0" y="17179206"/>
                  </a:moveTo>
                  <a:lnTo>
                    <a:pt x="0" y="916868"/>
                  </a:lnTo>
                  <a:cubicBezTo>
                    <a:pt x="0" y="410178"/>
                    <a:pt x="446234" y="0"/>
                    <a:pt x="997463" y="0"/>
                  </a:cubicBezTo>
                  <a:lnTo>
                    <a:pt x="12127053" y="0"/>
                  </a:lnTo>
                  <a:cubicBezTo>
                    <a:pt x="12678282" y="0"/>
                    <a:pt x="13124515" y="412590"/>
                    <a:pt x="13124515" y="916868"/>
                  </a:cubicBezTo>
                  <a:lnTo>
                    <a:pt x="13124515" y="17179206"/>
                  </a:lnTo>
                  <a:cubicBezTo>
                    <a:pt x="13124515" y="17685896"/>
                    <a:pt x="12678282" y="18096072"/>
                    <a:pt x="12127053" y="18096072"/>
                  </a:cubicBezTo>
                  <a:lnTo>
                    <a:pt x="997463" y="18096072"/>
                  </a:lnTo>
                  <a:cubicBezTo>
                    <a:pt x="448858" y="18096072"/>
                    <a:pt x="0" y="17685896"/>
                    <a:pt x="0" y="17179206"/>
                  </a:cubicBezTo>
                  <a:close/>
                </a:path>
              </a:pathLst>
            </a:custGeom>
            <a:blipFill>
              <a:blip r:embed="rId2"/>
              <a:stretch>
                <a:fillRect l="-1274" r="-1274"/>
              </a:stretch>
            </a:blipFill>
          </p:spPr>
        </p:sp>
      </p:grpSp>
      <p:sp>
        <p:nvSpPr>
          <p:cNvPr id="4" name="TextBox 4"/>
          <p:cNvSpPr txBox="1"/>
          <p:nvPr/>
        </p:nvSpPr>
        <p:spPr>
          <a:xfrm>
            <a:off x="0" y="1751258"/>
            <a:ext cx="10673073" cy="7507042"/>
          </a:xfrm>
          <a:prstGeom prst="rect">
            <a:avLst/>
          </a:prstGeom>
        </p:spPr>
        <p:txBody>
          <a:bodyPr lIns="0" tIns="0" rIns="0" bIns="0" rtlCol="0" anchor="t">
            <a:spAutoFit/>
          </a:bodyPr>
          <a:lstStyle/>
          <a:p>
            <a:pPr marL="671717" lvl="1" indent="-335859" algn="l">
              <a:lnSpc>
                <a:spcPts val="4635"/>
              </a:lnSpc>
              <a:buFont typeface="Arial"/>
              <a:buChar char="•"/>
            </a:pPr>
            <a:r>
              <a:rPr lang="en-US" sz="3111" spc="49">
                <a:solidFill>
                  <a:srgbClr val="191919"/>
                </a:solidFill>
                <a:latin typeface="Open Sauce"/>
                <a:ea typeface="Open Sauce"/>
                <a:cs typeface="Open Sauce"/>
                <a:sym typeface="Open Sauce"/>
              </a:rPr>
              <a:t>“अर्ध-सरकारी पत्र किसी कार्यालय के अधिकारी द्वारा किसी अन्य अधिकारी को व्यक्तिगत रूप से लेकिन सरकारी कार्य हेतु प्रेषित किया जाता है।”</a:t>
            </a:r>
          </a:p>
          <a:p>
            <a:pPr marL="671717" lvl="1" indent="-335859" algn="l">
              <a:lnSpc>
                <a:spcPts val="4635"/>
              </a:lnSpc>
              <a:buFont typeface="Arial"/>
              <a:buChar char="•"/>
            </a:pPr>
            <a:r>
              <a:rPr lang="en-US" sz="3111" spc="49">
                <a:solidFill>
                  <a:srgbClr val="191919"/>
                </a:solidFill>
                <a:latin typeface="Open Sauce"/>
                <a:ea typeface="Open Sauce"/>
                <a:cs typeface="Open Sauce"/>
                <a:sym typeface="Open Sauce"/>
              </a:rPr>
              <a:t>ये पत्र प्राय: सम्बन्धित कार्याधिक्य अथवा किसी अन्य कारण से समय पर वांछित सूचना न मिलने और कार्यालय की ओर से अनुस्मारक भेजने पर भी उचित उत्तर प प्राप्त होने की दशा में भेंजे जाते हैं।</a:t>
            </a:r>
          </a:p>
          <a:p>
            <a:pPr marL="671717" lvl="1" indent="-335859" algn="l">
              <a:lnSpc>
                <a:spcPts val="4635"/>
              </a:lnSpc>
              <a:buFont typeface="Arial"/>
              <a:buChar char="•"/>
            </a:pPr>
            <a:r>
              <a:rPr lang="en-US" sz="3111" spc="49">
                <a:solidFill>
                  <a:srgbClr val="191919"/>
                </a:solidFill>
                <a:latin typeface="Open Sauce"/>
                <a:ea typeface="Open Sauce"/>
                <a:cs typeface="Open Sauce"/>
                <a:sym typeface="Open Sauce"/>
              </a:rPr>
              <a:t>इसका उद्देश्य किसी कार्य सम्पादन की ओर विशेष ध्यान आकर्षित कर सम्बन्धित सूचना का सम्प्रेषण / प्राप्त करना होता है।</a:t>
            </a:r>
          </a:p>
          <a:p>
            <a:pPr marL="671717" lvl="1" indent="-335859" algn="l">
              <a:lnSpc>
                <a:spcPts val="4635"/>
              </a:lnSpc>
              <a:buFont typeface="Arial"/>
              <a:buChar char="•"/>
            </a:pPr>
            <a:r>
              <a:rPr lang="en-US" sz="3111" spc="49">
                <a:solidFill>
                  <a:srgbClr val="191919"/>
                </a:solidFill>
                <a:latin typeface="Open Sauce"/>
                <a:ea typeface="Open Sauce"/>
                <a:cs typeface="Open Sauce"/>
                <a:sym typeface="Open Sauce"/>
              </a:rPr>
              <a:t>ये पत्र किसी बात की ओर विशेष ध्यान दिलाने, आपस में सलाह-मशविरा करने, विचारों या सूचनाओं का आदान-प्रदान करने, कोई सूचना देने या किसी प्रकार का स्पष्टीकरण देने या चाहने की स्थिति में लिखे जाते हैं।</a:t>
            </a:r>
          </a:p>
          <a:p>
            <a:pPr marL="0" lvl="0" indent="0" algn="l">
              <a:lnSpc>
                <a:spcPts val="4635"/>
              </a:lnSpc>
            </a:pPr>
            <a:endParaRPr lang="en-US" sz="3111" spc="49">
              <a:solidFill>
                <a:srgbClr val="191919"/>
              </a:solidFill>
              <a:latin typeface="Open Sauce"/>
              <a:ea typeface="Open Sauce"/>
              <a:cs typeface="Open Sauce"/>
              <a:sym typeface="Open Sauce"/>
            </a:endParaRPr>
          </a:p>
        </p:txBody>
      </p:sp>
      <p:sp>
        <p:nvSpPr>
          <p:cNvPr id="5" name="TextBox 5"/>
          <p:cNvSpPr txBox="1"/>
          <p:nvPr/>
        </p:nvSpPr>
        <p:spPr>
          <a:xfrm>
            <a:off x="3572324" y="584153"/>
            <a:ext cx="4078083"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अर्ध-सरकारी पत्र</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15450854" y="-3672075"/>
            <a:ext cx="5002094" cy="5002094"/>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alpha val="32941"/>
              </a:srgbClr>
            </a:solidFill>
            <a:ln w="742950" cap="sq">
              <a:solidFill>
                <a:srgbClr val="106861">
                  <a:alpha val="32941"/>
                </a:srgbClr>
              </a:solidFill>
              <a:prstDash val="solid"/>
              <a:miter/>
            </a:ln>
          </p:spPr>
        </p:sp>
        <p:sp>
          <p:nvSpPr>
            <p:cNvPr id="4" name="TextBox 4"/>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5" name="Group 5"/>
          <p:cNvGrpSpPr/>
          <p:nvPr/>
        </p:nvGrpSpPr>
        <p:grpSpPr>
          <a:xfrm>
            <a:off x="-3584530" y="8745274"/>
            <a:ext cx="5578401" cy="5578401"/>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7" name="TextBox 7"/>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8" name="TextBox 8"/>
          <p:cNvSpPr txBox="1"/>
          <p:nvPr/>
        </p:nvSpPr>
        <p:spPr>
          <a:xfrm>
            <a:off x="302451" y="1591507"/>
            <a:ext cx="17953594" cy="6270178"/>
          </a:xfrm>
          <a:prstGeom prst="rect">
            <a:avLst/>
          </a:prstGeom>
        </p:spPr>
        <p:txBody>
          <a:bodyPr lIns="0" tIns="0" rIns="0" bIns="0" rtlCol="0" anchor="t">
            <a:spAutoFit/>
          </a:bodyPr>
          <a:lstStyle/>
          <a:p>
            <a:pPr algn="just">
              <a:lnSpc>
                <a:spcPts val="4093"/>
              </a:lnSpc>
            </a:pPr>
            <a:r>
              <a:rPr lang="en-US" sz="2400" dirty="0">
                <a:solidFill>
                  <a:srgbClr val="191919"/>
                </a:solidFill>
                <a:latin typeface="Canva Sans"/>
                <a:ea typeface="Canva Sans"/>
                <a:cs typeface="Canva Sans"/>
                <a:sym typeface="Canva Sans"/>
              </a:rPr>
              <a:t>१. </a:t>
            </a:r>
            <a:r>
              <a:rPr lang="en-US" sz="2400" dirty="0" err="1">
                <a:solidFill>
                  <a:srgbClr val="191919"/>
                </a:solidFill>
                <a:latin typeface="Canva Sans"/>
                <a:ea typeface="Canva Sans"/>
                <a:cs typeface="Canva Sans"/>
                <a:sym typeface="Canva Sans"/>
              </a:rPr>
              <a:t>अर्ध-सरकारी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एक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अधिकारी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द्वारा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दूसरे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अधिकारी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लिखा</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न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एक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दूसरे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विभाग</a:t>
            </a:r>
            <a:r>
              <a:rPr lang="en-US" sz="2400" dirty="0">
                <a:solidFill>
                  <a:srgbClr val="191919"/>
                </a:solidFill>
                <a:latin typeface="Canva Sans"/>
                <a:ea typeface="Canva Sans"/>
                <a:cs typeface="Canva Sans"/>
                <a:sym typeface="Canva Sans"/>
              </a:rPr>
              <a:t> / </a:t>
            </a:r>
            <a:r>
              <a:rPr lang="en-US" sz="2400" dirty="0" err="1">
                <a:solidFill>
                  <a:srgbClr val="191919"/>
                </a:solidFill>
                <a:latin typeface="Canva Sans"/>
                <a:ea typeface="Canva Sans"/>
                <a:cs typeface="Canva Sans"/>
                <a:sym typeface="Canva Sans"/>
              </a:rPr>
              <a:t>कार्यालय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a:t>
            </a:r>
          </a:p>
          <a:p>
            <a:pPr algn="just">
              <a:lnSpc>
                <a:spcPts val="4093"/>
              </a:lnSpc>
            </a:pPr>
            <a:r>
              <a:rPr lang="en-US" sz="2400" dirty="0">
                <a:solidFill>
                  <a:srgbClr val="191919"/>
                </a:solidFill>
                <a:latin typeface="Canva Sans"/>
                <a:ea typeface="Canva Sans"/>
                <a:cs typeface="Canva Sans"/>
                <a:sym typeface="Canva Sans"/>
              </a:rPr>
              <a:t>२. </a:t>
            </a:r>
            <a:r>
              <a:rPr lang="en-US" sz="2400" dirty="0" err="1">
                <a:solidFill>
                  <a:srgbClr val="191919"/>
                </a:solidFill>
                <a:latin typeface="Canva Sans"/>
                <a:ea typeface="Canva Sans"/>
                <a:cs typeface="Canva Sans"/>
                <a:sym typeface="Canva Sans"/>
              </a:rPr>
              <a:t>यह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तब</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लिखा</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जब</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मामला</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गोपनीय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शीघ्र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कार्यवाही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करना</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विशेष</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मामले</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प्रेष्य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ध्यान</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आकर्षित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करना</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a:t>
            </a:r>
          </a:p>
          <a:p>
            <a:pPr algn="just">
              <a:lnSpc>
                <a:spcPts val="4093"/>
              </a:lnSpc>
            </a:pPr>
            <a:r>
              <a:rPr lang="en-US" sz="2400" dirty="0">
                <a:solidFill>
                  <a:srgbClr val="191919"/>
                </a:solidFill>
                <a:latin typeface="Canva Sans"/>
                <a:ea typeface="Canva Sans"/>
                <a:cs typeface="Canva Sans"/>
                <a:sym typeface="Canva Sans"/>
              </a:rPr>
              <a:t>३. </a:t>
            </a:r>
            <a:r>
              <a:rPr lang="en-US" sz="2400" dirty="0" err="1">
                <a:solidFill>
                  <a:srgbClr val="191919"/>
                </a:solidFill>
                <a:latin typeface="Canva Sans"/>
                <a:ea typeface="Canva Sans"/>
                <a:cs typeface="Canva Sans"/>
                <a:sym typeface="Canva Sans"/>
              </a:rPr>
              <a:t>अर्ध-सरकारी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समान</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अधिकारियों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मध्य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लिखे</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a:t>
            </a:r>
          </a:p>
          <a:p>
            <a:pPr algn="just">
              <a:lnSpc>
                <a:spcPts val="4093"/>
              </a:lnSpc>
            </a:pPr>
            <a:r>
              <a:rPr lang="en-US" sz="2400" dirty="0">
                <a:solidFill>
                  <a:srgbClr val="191919"/>
                </a:solidFill>
                <a:latin typeface="Canva Sans"/>
                <a:ea typeface="Canva Sans"/>
                <a:cs typeface="Canva Sans"/>
                <a:sym typeface="Canva Sans"/>
              </a:rPr>
              <a:t>४. </a:t>
            </a:r>
            <a:r>
              <a:rPr lang="en-US" sz="2400" dirty="0" err="1">
                <a:solidFill>
                  <a:srgbClr val="191919"/>
                </a:solidFill>
                <a:latin typeface="Canva Sans"/>
                <a:ea typeface="Canva Sans"/>
                <a:cs typeface="Canva Sans"/>
                <a:sym typeface="Canva Sans"/>
              </a:rPr>
              <a:t>यह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अधिकारी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विशेष</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नाम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प्रेषित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यह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वह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अधिकारी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स्वयं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खोलता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जिसके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नाम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भेजा</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गया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न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कोई</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अन्य</a:t>
            </a:r>
            <a:r>
              <a:rPr lang="en-US" sz="2400" dirty="0">
                <a:solidFill>
                  <a:srgbClr val="191919"/>
                </a:solidFill>
                <a:latin typeface="Canva Sans"/>
                <a:ea typeface="Canva Sans"/>
                <a:cs typeface="Canva Sans"/>
                <a:sym typeface="Canva Sans"/>
              </a:rPr>
              <a:t>।</a:t>
            </a:r>
          </a:p>
          <a:p>
            <a:pPr algn="just">
              <a:lnSpc>
                <a:spcPts val="4093"/>
              </a:lnSpc>
            </a:pPr>
            <a:r>
              <a:rPr lang="en-US" sz="2400" dirty="0">
                <a:solidFill>
                  <a:srgbClr val="191919"/>
                </a:solidFill>
                <a:latin typeface="Canva Sans"/>
                <a:ea typeface="Canva Sans"/>
                <a:cs typeface="Canva Sans"/>
                <a:sym typeface="Canva Sans"/>
              </a:rPr>
              <a:t>५. </a:t>
            </a:r>
            <a:r>
              <a:rPr lang="en-US" sz="2400" dirty="0" err="1">
                <a:solidFill>
                  <a:srgbClr val="191919"/>
                </a:solidFill>
                <a:latin typeface="Canva Sans"/>
                <a:ea typeface="Canva Sans"/>
                <a:cs typeface="Canva Sans"/>
                <a:sym typeface="Canva Sans"/>
              </a:rPr>
              <a:t>कभी-कभी</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यह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गोपनीय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भी</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a:t>
            </a:r>
          </a:p>
          <a:p>
            <a:pPr algn="just">
              <a:lnSpc>
                <a:spcPts val="4093"/>
              </a:lnSpc>
            </a:pPr>
            <a:r>
              <a:rPr lang="en-US" sz="2400" dirty="0">
                <a:solidFill>
                  <a:srgbClr val="191919"/>
                </a:solidFill>
                <a:latin typeface="Canva Sans"/>
                <a:ea typeface="Canva Sans"/>
                <a:cs typeface="Canva Sans"/>
                <a:sym typeface="Canva Sans"/>
              </a:rPr>
              <a:t>६. </a:t>
            </a:r>
            <a:r>
              <a:rPr lang="en-US" sz="2400" dirty="0" err="1">
                <a:solidFill>
                  <a:srgbClr val="191919"/>
                </a:solidFill>
                <a:latin typeface="Canva Sans"/>
                <a:ea typeface="Canva Sans"/>
                <a:cs typeface="Canva Sans"/>
                <a:sym typeface="Canva Sans"/>
              </a:rPr>
              <a:t>यह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व्यक्तिगत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शैली</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लिखा</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अर्थात्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उत्तम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पुरुष</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और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द्वितीय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पुरुष</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में</a:t>
            </a:r>
            <a:r>
              <a:rPr lang="en-US" sz="2400" dirty="0">
                <a:solidFill>
                  <a:srgbClr val="191919"/>
                </a:solidFill>
                <a:latin typeface="Canva Sans"/>
                <a:ea typeface="Canva Sans"/>
                <a:cs typeface="Canva Sans"/>
                <a:sym typeface="Canva Sans"/>
              </a:rPr>
              <a:t> — ‘</a:t>
            </a:r>
            <a:r>
              <a:rPr lang="en-US" sz="2400" dirty="0" err="1">
                <a:solidFill>
                  <a:srgbClr val="191919"/>
                </a:solidFill>
                <a:latin typeface="Canva Sans"/>
                <a:ea typeface="Canva Sans"/>
                <a:cs typeface="Canva Sans"/>
                <a:sym typeface="Canva Sans"/>
              </a:rPr>
              <a:t>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और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आप</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अन्य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पुरुष</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शैली</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प्रयोग</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नहींकिया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a:t>
            </a:r>
          </a:p>
          <a:p>
            <a:pPr algn="just">
              <a:lnSpc>
                <a:spcPts val="4093"/>
              </a:lnSpc>
            </a:pPr>
            <a:r>
              <a:rPr lang="en-US" sz="2400" dirty="0">
                <a:solidFill>
                  <a:srgbClr val="191919"/>
                </a:solidFill>
                <a:latin typeface="Canva Sans"/>
                <a:ea typeface="Canva Sans"/>
                <a:cs typeface="Canva Sans"/>
                <a:sym typeface="Canva Sans"/>
              </a:rPr>
              <a:t>७. </a:t>
            </a:r>
            <a:r>
              <a:rPr lang="en-US" sz="2400" dirty="0" err="1">
                <a:solidFill>
                  <a:srgbClr val="191919"/>
                </a:solidFill>
                <a:latin typeface="Canva Sans"/>
                <a:ea typeface="Canva Sans"/>
                <a:cs typeface="Canva Sans"/>
                <a:sym typeface="Canva Sans"/>
              </a:rPr>
              <a:t>आमतौर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इसमें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औपचारिकता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नहीं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बरती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a:t>
            </a:r>
          </a:p>
          <a:p>
            <a:pPr algn="just">
              <a:lnSpc>
                <a:spcPts val="4093"/>
              </a:lnSpc>
            </a:pPr>
            <a:r>
              <a:rPr lang="en-US" sz="2400" dirty="0">
                <a:solidFill>
                  <a:srgbClr val="191919"/>
                </a:solidFill>
                <a:latin typeface="Canva Sans"/>
                <a:ea typeface="Canva Sans"/>
                <a:cs typeface="Canva Sans"/>
                <a:sym typeface="Canva Sans"/>
              </a:rPr>
              <a:t>८. </a:t>
            </a:r>
            <a:r>
              <a:rPr lang="en-US" sz="2400" dirty="0" err="1">
                <a:solidFill>
                  <a:srgbClr val="191919"/>
                </a:solidFill>
                <a:latin typeface="Canva Sans"/>
                <a:ea typeface="Canva Sans"/>
                <a:cs typeface="Canva Sans"/>
                <a:sym typeface="Canva Sans"/>
              </a:rPr>
              <a:t>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नितांत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आत्मीय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ढंग</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लिखे</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गये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सरकारी-पत्र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इसमें</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अभिवादन</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लिए</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श्री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महोदय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शब्दों</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प्रयोग</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a:t>
            </a:r>
          </a:p>
          <a:p>
            <a:pPr algn="just">
              <a:lnSpc>
                <a:spcPts val="4093"/>
              </a:lnSpc>
            </a:pPr>
            <a:r>
              <a:rPr lang="en-US" sz="2400" dirty="0">
                <a:solidFill>
                  <a:srgbClr val="191919"/>
                </a:solidFill>
                <a:latin typeface="Canva Sans"/>
                <a:ea typeface="Canva Sans"/>
                <a:cs typeface="Canva Sans"/>
                <a:sym typeface="Canva Sans"/>
              </a:rPr>
              <a:t>९. </a:t>
            </a:r>
            <a:r>
              <a:rPr lang="en-US" sz="2400" dirty="0" err="1">
                <a:solidFill>
                  <a:srgbClr val="191919"/>
                </a:solidFill>
                <a:latin typeface="Canva Sans"/>
                <a:ea typeface="Canva Sans"/>
                <a:cs typeface="Canva Sans"/>
                <a:sym typeface="Canva Sans"/>
              </a:rPr>
              <a:t>अर्ध-सरकारी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गैर-सरकारी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व्यक्तियों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भी</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लिखे</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परन्तु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उनका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विषय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सरकारी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होना</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चाहिए</a:t>
            </a:r>
            <a:r>
              <a:rPr lang="en-US" sz="2400" dirty="0">
                <a:solidFill>
                  <a:srgbClr val="191919"/>
                </a:solidFill>
                <a:latin typeface="Canva Sans"/>
                <a:ea typeface="Canva Sans"/>
                <a:cs typeface="Canva Sans"/>
                <a:sym typeface="Canva Sans"/>
              </a:rPr>
              <a:t>।</a:t>
            </a:r>
          </a:p>
          <a:p>
            <a:pPr algn="just">
              <a:lnSpc>
                <a:spcPts val="4093"/>
              </a:lnSpc>
            </a:pPr>
            <a:r>
              <a:rPr lang="en-US" sz="2400" dirty="0">
                <a:solidFill>
                  <a:srgbClr val="191919"/>
                </a:solidFill>
                <a:latin typeface="Canva Sans"/>
                <a:ea typeface="Canva Sans"/>
                <a:cs typeface="Canva Sans"/>
                <a:sym typeface="Canva Sans"/>
              </a:rPr>
              <a:t>१०. </a:t>
            </a:r>
            <a:r>
              <a:rPr lang="en-US" sz="2400" dirty="0" err="1">
                <a:solidFill>
                  <a:srgbClr val="191919"/>
                </a:solidFill>
                <a:latin typeface="Canva Sans"/>
                <a:ea typeface="Canva Sans"/>
                <a:cs typeface="Canva Sans"/>
                <a:sym typeface="Canva Sans"/>
              </a:rPr>
              <a:t>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संख्या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सामान्यतः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विभाग</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ऊपर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लिखा</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a:t>
            </a:r>
          </a:p>
          <a:p>
            <a:pPr algn="just">
              <a:lnSpc>
                <a:spcPts val="4093"/>
              </a:lnSpc>
            </a:pPr>
            <a:r>
              <a:rPr lang="en-US" sz="2400" dirty="0">
                <a:solidFill>
                  <a:srgbClr val="191919"/>
                </a:solidFill>
                <a:latin typeface="Canva Sans"/>
                <a:ea typeface="Canva Sans"/>
                <a:cs typeface="Canva Sans"/>
                <a:sym typeface="Canva Sans"/>
              </a:rPr>
              <a:t>११. </a:t>
            </a:r>
            <a:r>
              <a:rPr lang="en-US" sz="2400" dirty="0" err="1">
                <a:solidFill>
                  <a:srgbClr val="191919"/>
                </a:solidFill>
                <a:latin typeface="Canva Sans"/>
                <a:ea typeface="Canva Sans"/>
                <a:cs typeface="Canva Sans"/>
                <a:sym typeface="Canva Sans"/>
              </a:rPr>
              <a:t>स्थान</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और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तिथि</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सरकारी-पत्र</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तरह</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लिखा</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a:t>
            </a:r>
          </a:p>
          <a:p>
            <a:pPr algn="just">
              <a:lnSpc>
                <a:spcPts val="4093"/>
              </a:lnSpc>
            </a:pPr>
            <a:r>
              <a:rPr lang="en-US" sz="2400" dirty="0">
                <a:solidFill>
                  <a:srgbClr val="191919"/>
                </a:solidFill>
                <a:latin typeface="Canva Sans"/>
                <a:ea typeface="Canva Sans"/>
                <a:cs typeface="Canva Sans"/>
                <a:sym typeface="Canva Sans"/>
              </a:rPr>
              <a:t>१२. </a:t>
            </a:r>
            <a:r>
              <a:rPr lang="en-US" sz="2400" dirty="0" err="1">
                <a:solidFill>
                  <a:srgbClr val="191919"/>
                </a:solidFill>
                <a:latin typeface="Canva Sans"/>
                <a:ea typeface="Canva Sans"/>
                <a:cs typeface="Canva Sans"/>
                <a:sym typeface="Canva Sans"/>
              </a:rPr>
              <a:t>पत्रांत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व्यावहारिकता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लिए</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भवदीय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भवानिष्ठ</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आपका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सद्भावी</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जैसे</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शब्दों</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प्रयोग</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किया</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जाता</a:t>
            </a:r>
            <a:r>
              <a:rPr lang="en-US" sz="2400" dirty="0">
                <a:solidFill>
                  <a:srgbClr val="191919"/>
                </a:solidFill>
                <a:latin typeface="Canva Sans"/>
                <a:ea typeface="Canva Sans"/>
                <a:cs typeface="Canva Sans"/>
                <a:sym typeface="Canva Sans"/>
              </a:rPr>
              <a:t> </a:t>
            </a:r>
            <a:r>
              <a:rPr lang="en-US" sz="2400" dirty="0" err="1">
                <a:solidFill>
                  <a:srgbClr val="191919"/>
                </a:solidFill>
                <a:latin typeface="Canva Sans"/>
                <a:ea typeface="Canva Sans"/>
                <a:cs typeface="Canva Sans"/>
                <a:sym typeface="Canva Sans"/>
              </a:rPr>
              <a:t>है</a:t>
            </a:r>
            <a:r>
              <a:rPr lang="en-US" sz="2400" dirty="0">
                <a:solidFill>
                  <a:srgbClr val="191919"/>
                </a:solidFill>
                <a:latin typeface="Canva Sans"/>
                <a:ea typeface="Canva Sans"/>
                <a:cs typeface="Canva Sans"/>
                <a:sym typeface="Canva Sans"/>
              </a:rPr>
              <a:t>।</a:t>
            </a:r>
          </a:p>
        </p:txBody>
      </p:sp>
      <p:sp>
        <p:nvSpPr>
          <p:cNvPr id="9" name="TextBox 9"/>
          <p:cNvSpPr txBox="1"/>
          <p:nvPr/>
        </p:nvSpPr>
        <p:spPr>
          <a:xfrm>
            <a:off x="4477848" y="72309"/>
            <a:ext cx="9757810" cy="1088030"/>
          </a:xfrm>
          <a:prstGeom prst="rect">
            <a:avLst/>
          </a:prstGeom>
        </p:spPr>
        <p:txBody>
          <a:bodyPr lIns="0" tIns="0" rIns="0" bIns="0" rtlCol="0" anchor="t">
            <a:spAutoFit/>
          </a:bodyPr>
          <a:lstStyle/>
          <a:p>
            <a:pPr marL="0" lvl="0" indent="0" algn="l">
              <a:lnSpc>
                <a:spcPts val="8927"/>
              </a:lnSpc>
              <a:spcBef>
                <a:spcPct val="0"/>
              </a:spcBef>
            </a:pPr>
            <a:r>
              <a:rPr lang="en-US" sz="6377" b="1" spc="-127">
                <a:solidFill>
                  <a:srgbClr val="191919"/>
                </a:solidFill>
                <a:latin typeface="Open Sauce Bold"/>
                <a:ea typeface="Open Sauce Bold"/>
                <a:cs typeface="Open Sauce Bold"/>
                <a:sym typeface="Open Sauce Bold"/>
              </a:rPr>
              <a:t>अर्ध-सरकारी पत्र की विशेषताएँ</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sp>
      <p:sp>
        <p:nvSpPr>
          <p:cNvPr id="3" name="Freeform 3"/>
          <p:cNvSpPr/>
          <p:nvPr/>
        </p:nvSpPr>
        <p:spPr>
          <a:xfrm>
            <a:off x="453541" y="2051241"/>
            <a:ext cx="8354920" cy="7207059"/>
          </a:xfrm>
          <a:custGeom>
            <a:avLst/>
            <a:gdLst/>
            <a:ahLst/>
            <a:cxnLst/>
            <a:rect l="l" t="t" r="r" b="b"/>
            <a:pathLst>
              <a:path w="8354920" h="7207059">
                <a:moveTo>
                  <a:pt x="0" y="0"/>
                </a:moveTo>
                <a:lnTo>
                  <a:pt x="8354919" y="0"/>
                </a:lnTo>
                <a:lnTo>
                  <a:pt x="8354919" y="7207059"/>
                </a:lnTo>
                <a:lnTo>
                  <a:pt x="0" y="7207059"/>
                </a:lnTo>
                <a:lnTo>
                  <a:pt x="0" y="0"/>
                </a:lnTo>
                <a:close/>
              </a:path>
            </a:pathLst>
          </a:custGeom>
          <a:blipFill>
            <a:blip r:embed="rId3"/>
            <a:stretch>
              <a:fillRect/>
            </a:stretch>
          </a:blipFill>
        </p:spPr>
      </p:sp>
      <p:sp>
        <p:nvSpPr>
          <p:cNvPr id="4" name="Freeform 4"/>
          <p:cNvSpPr/>
          <p:nvPr/>
        </p:nvSpPr>
        <p:spPr>
          <a:xfrm>
            <a:off x="10615172" y="1083447"/>
            <a:ext cx="7463040" cy="8120106"/>
          </a:xfrm>
          <a:custGeom>
            <a:avLst/>
            <a:gdLst/>
            <a:ahLst/>
            <a:cxnLst/>
            <a:rect l="l" t="t" r="r" b="b"/>
            <a:pathLst>
              <a:path w="7463040" h="8120106">
                <a:moveTo>
                  <a:pt x="0" y="0"/>
                </a:moveTo>
                <a:lnTo>
                  <a:pt x="7463040" y="0"/>
                </a:lnTo>
                <a:lnTo>
                  <a:pt x="7463040" y="8120106"/>
                </a:lnTo>
                <a:lnTo>
                  <a:pt x="0" y="8120106"/>
                </a:lnTo>
                <a:lnTo>
                  <a:pt x="0" y="0"/>
                </a:lnTo>
                <a:close/>
              </a:path>
            </a:pathLst>
          </a:custGeom>
          <a:blipFill>
            <a:blip r:embed="rId4"/>
            <a:stretch>
              <a:fillRect t="-298" b="-298"/>
            </a:stretch>
          </a:blipFill>
        </p:spPr>
      </p:sp>
      <p:sp>
        <p:nvSpPr>
          <p:cNvPr id="5" name="TextBox 5"/>
          <p:cNvSpPr txBox="1"/>
          <p:nvPr/>
        </p:nvSpPr>
        <p:spPr>
          <a:xfrm>
            <a:off x="453541" y="584153"/>
            <a:ext cx="6551941"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अर्ध-सरकारी पत्र के उदाहरण</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0" y="1751258"/>
            <a:ext cx="10673073" cy="6347672"/>
          </a:xfrm>
          <a:prstGeom prst="rect">
            <a:avLst/>
          </a:prstGeom>
        </p:spPr>
        <p:txBody>
          <a:bodyPr lIns="0" tIns="0" rIns="0" bIns="0" rtlCol="0" anchor="t">
            <a:spAutoFit/>
          </a:bodyPr>
          <a:lstStyle/>
          <a:p>
            <a:pPr marL="671717" lvl="1" indent="-335859" algn="l">
              <a:lnSpc>
                <a:spcPts val="4635"/>
              </a:lnSpc>
              <a:buFont typeface="Arial"/>
              <a:buChar char="•"/>
            </a:pPr>
            <a:r>
              <a:rPr lang="en-US" sz="3111" spc="49">
                <a:solidFill>
                  <a:srgbClr val="191919"/>
                </a:solidFill>
                <a:latin typeface="Open Sauce"/>
                <a:ea typeface="Open Sauce"/>
                <a:cs typeface="Open Sauce"/>
                <a:sym typeface="Open Sauce"/>
              </a:rPr>
              <a:t>कार्यालय ज्ञाप को ‘कार्यालय ज्ञापन’ और संक्षेप में ‘ज्ञाप’ कहते हैं।</a:t>
            </a:r>
          </a:p>
          <a:p>
            <a:pPr marL="671717" lvl="1" indent="-335859" algn="l">
              <a:lnSpc>
                <a:spcPts val="4635"/>
              </a:lnSpc>
              <a:buFont typeface="Arial"/>
              <a:buChar char="•"/>
            </a:pPr>
            <a:r>
              <a:rPr lang="en-US" sz="3111" spc="49">
                <a:solidFill>
                  <a:srgbClr val="191919"/>
                </a:solidFill>
                <a:latin typeface="Open Sauce"/>
                <a:ea typeface="Open Sauce"/>
                <a:cs typeface="Open Sauce"/>
                <a:sym typeface="Open Sauce"/>
              </a:rPr>
              <a:t>“कार्यालय ज्ञाप पत्र-व्यवहार का वह रूप है जिसके माध्यम से किसी सरकारी कार्यालय में किसी विशिष्ट अथवा सामान्य मामलों में अंतर-कार्यालयी, अंतर-विभागीय या अंतर-वैयक्तिक ‘औपचारिक’ संदेश या अनुदेश प्रसारित किये जाते हैं। इसे आवश्यकतानुसार निजी व्यक्तियों से सम्पर्क के लिये भी प्रयुक्त किया जाता है।”</a:t>
            </a:r>
          </a:p>
          <a:p>
            <a:pPr marL="671717" lvl="1" indent="-335859" algn="l">
              <a:lnSpc>
                <a:spcPts val="4635"/>
              </a:lnSpc>
              <a:buFont typeface="Arial"/>
              <a:buChar char="•"/>
            </a:pPr>
            <a:r>
              <a:rPr lang="en-US" sz="3111" spc="49">
                <a:solidFill>
                  <a:srgbClr val="191919"/>
                </a:solidFill>
                <a:latin typeface="Open Sauce"/>
                <a:ea typeface="Open Sauce"/>
                <a:cs typeface="Open Sauce"/>
                <a:sym typeface="Open Sauce"/>
              </a:rPr>
              <a:t>कार्यालय ज्ञाप (Office Memorandum) ऐसे प्राधिकारी अथवा कार्यालय को भेजा जाता है जो एक संस्था के अंग हों अथवा अधीनस्थ कर्मचारी हों या असाधारण / विशिष्ट व्यक्ति हों जिनको किसी विशेष मामले में सूचना दिया जाना अपेक्षित हो।</a:t>
            </a:r>
          </a:p>
          <a:p>
            <a:pPr marL="0" lvl="0" indent="0" algn="l">
              <a:lnSpc>
                <a:spcPts val="4635"/>
              </a:lnSpc>
            </a:pPr>
            <a:endParaRPr lang="en-US" sz="3111" spc="49">
              <a:solidFill>
                <a:srgbClr val="191919"/>
              </a:solidFill>
              <a:latin typeface="Open Sauce"/>
              <a:ea typeface="Open Sauce"/>
              <a:cs typeface="Open Sauce"/>
              <a:sym typeface="Open Sauce"/>
            </a:endParaRPr>
          </a:p>
        </p:txBody>
      </p:sp>
      <p:grpSp>
        <p:nvGrpSpPr>
          <p:cNvPr id="3" name="Group 3"/>
          <p:cNvGrpSpPr>
            <a:grpSpLocks noChangeAspect="1"/>
          </p:cNvGrpSpPr>
          <p:nvPr/>
        </p:nvGrpSpPr>
        <p:grpSpPr>
          <a:xfrm>
            <a:off x="10888007" y="440000"/>
            <a:ext cx="7000050" cy="9407000"/>
            <a:chOff x="0" y="0"/>
            <a:chExt cx="3663950" cy="4923790"/>
          </a:xfrm>
        </p:grpSpPr>
        <p:sp>
          <p:nvSpPr>
            <p:cNvPr id="4" name="Freeform 4"/>
            <p:cNvSpPr/>
            <p:nvPr/>
          </p:nvSpPr>
          <p:spPr>
            <a:xfrm>
              <a:off x="31750" y="31750"/>
              <a:ext cx="3600450" cy="4859020"/>
            </a:xfrm>
            <a:custGeom>
              <a:avLst/>
              <a:gdLst/>
              <a:ahLst/>
              <a:cxnLst/>
              <a:rect l="l" t="t" r="r" b="b"/>
              <a:pathLst>
                <a:path w="3600450" h="485902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2"/>
              <a:stretch>
                <a:fillRect l="-3644" r="-3644"/>
              </a:stretch>
            </a:blipFill>
          </p:spPr>
        </p:sp>
        <p:sp>
          <p:nvSpPr>
            <p:cNvPr id="5" name="Freeform 5"/>
            <p:cNvSpPr/>
            <p:nvPr/>
          </p:nvSpPr>
          <p:spPr>
            <a:xfrm>
              <a:off x="0" y="0"/>
              <a:ext cx="3663950" cy="4923790"/>
            </a:xfrm>
            <a:custGeom>
              <a:avLst/>
              <a:gdLst/>
              <a:ahLst/>
              <a:cxnLst/>
              <a:rect l="l" t="t" r="r" b="b"/>
              <a:pathLst>
                <a:path w="3663950"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035D61"/>
            </a:solidFill>
          </p:spPr>
        </p:sp>
      </p:grpSp>
      <p:sp>
        <p:nvSpPr>
          <p:cNvPr id="6" name="TextBox 6"/>
          <p:cNvSpPr txBox="1"/>
          <p:nvPr/>
        </p:nvSpPr>
        <p:spPr>
          <a:xfrm>
            <a:off x="3572324" y="584153"/>
            <a:ext cx="4078083"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कार्यालय ज्ञापन</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5610581" y="567081"/>
            <a:ext cx="9407347" cy="1088030"/>
          </a:xfrm>
          <a:prstGeom prst="rect">
            <a:avLst/>
          </a:prstGeom>
        </p:spPr>
        <p:txBody>
          <a:bodyPr lIns="0" tIns="0" rIns="0" bIns="0" rtlCol="0" anchor="t">
            <a:spAutoFit/>
          </a:bodyPr>
          <a:lstStyle/>
          <a:p>
            <a:pPr marL="0" lvl="0" indent="0" algn="l">
              <a:lnSpc>
                <a:spcPts val="8927"/>
              </a:lnSpc>
              <a:spcBef>
                <a:spcPct val="0"/>
              </a:spcBef>
            </a:pPr>
            <a:r>
              <a:rPr lang="en-US" sz="6377" b="1" spc="-127">
                <a:solidFill>
                  <a:srgbClr val="191919"/>
                </a:solidFill>
                <a:latin typeface="Open Sauce Bold"/>
                <a:ea typeface="Open Sauce Bold"/>
                <a:cs typeface="Open Sauce Bold"/>
                <a:sym typeface="Open Sauce Bold"/>
              </a:rPr>
              <a:t>कार्यालय ज्ञापन की विशेषताएँ</a:t>
            </a:r>
          </a:p>
        </p:txBody>
      </p:sp>
      <p:grpSp>
        <p:nvGrpSpPr>
          <p:cNvPr id="3" name="Group 3"/>
          <p:cNvGrpSpPr/>
          <p:nvPr/>
        </p:nvGrpSpPr>
        <p:grpSpPr>
          <a:xfrm>
            <a:off x="15017929" y="-2533783"/>
            <a:ext cx="5002094" cy="500209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alpha val="32941"/>
              </a:srgbClr>
            </a:solidFill>
            <a:ln w="742950" cap="sq">
              <a:solidFill>
                <a:srgbClr val="106861">
                  <a:alpha val="32941"/>
                </a:srgbClr>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1997137" y="7075637"/>
            <a:ext cx="5578401" cy="557840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9" name="TextBox 9"/>
          <p:cNvSpPr txBox="1"/>
          <p:nvPr/>
        </p:nvSpPr>
        <p:spPr>
          <a:xfrm>
            <a:off x="3028901" y="2037381"/>
            <a:ext cx="13928136" cy="6382968"/>
          </a:xfrm>
          <a:prstGeom prst="rect">
            <a:avLst/>
          </a:prstGeom>
        </p:spPr>
        <p:txBody>
          <a:bodyPr lIns="0" tIns="0" rIns="0" bIns="0" rtlCol="0" anchor="t">
            <a:spAutoFit/>
          </a:bodyPr>
          <a:lstStyle/>
          <a:p>
            <a:pPr marL="654808" lvl="1" indent="-327404" algn="just">
              <a:lnSpc>
                <a:spcPts val="4246"/>
              </a:lnSpc>
              <a:buFont typeface="Arial"/>
              <a:buChar char="•"/>
            </a:pPr>
            <a:r>
              <a:rPr lang="en-US" sz="3032" b="1">
                <a:solidFill>
                  <a:srgbClr val="191919"/>
                </a:solidFill>
                <a:latin typeface="Canva Sans Bold"/>
                <a:ea typeface="Canva Sans Bold"/>
                <a:cs typeface="Canva Sans Bold"/>
                <a:sym typeface="Canva Sans Bold"/>
              </a:rPr>
              <a:t>उद्गम</a:t>
            </a:r>
            <a:r>
              <a:rPr lang="en-US" sz="3032">
                <a:solidFill>
                  <a:srgbClr val="191919"/>
                </a:solidFill>
                <a:latin typeface="Canva Sans"/>
                <a:ea typeface="Canva Sans"/>
                <a:cs typeface="Canva Sans"/>
                <a:sym typeface="Canva Sans"/>
              </a:rPr>
              <a:t> :- कार्यालय के नियत प्राधिकारी के स्तर से।</a:t>
            </a:r>
          </a:p>
          <a:p>
            <a:pPr marL="654808" lvl="1" indent="-327404" algn="just">
              <a:lnSpc>
                <a:spcPts val="4246"/>
              </a:lnSpc>
              <a:buFont typeface="Arial"/>
              <a:buChar char="•"/>
            </a:pPr>
            <a:r>
              <a:rPr lang="en-US" sz="3032" b="1">
                <a:solidFill>
                  <a:srgbClr val="191919"/>
                </a:solidFill>
                <a:latin typeface="Canva Sans Bold"/>
                <a:ea typeface="Canva Sans Bold"/>
                <a:cs typeface="Canva Sans Bold"/>
                <a:sym typeface="Canva Sans Bold"/>
              </a:rPr>
              <a:t>गंतव्य / संचालन</a:t>
            </a:r>
            <a:r>
              <a:rPr lang="en-US" sz="3032">
                <a:solidFill>
                  <a:srgbClr val="191919"/>
                </a:solidFill>
                <a:latin typeface="Canva Sans"/>
                <a:ea typeface="Canva Sans"/>
                <a:cs typeface="Canva Sans"/>
                <a:sym typeface="Canva Sans"/>
              </a:rPr>
              <a:t> :- इसका संचलन एक और द्वि-दिशीय दोनों हो सकता है। यह नियत प्राधिकारी के स्तर से उद्‌गमित होकर सूचना प्रेषण के गंतव्य तक पहुँचता है। यदि प्रति-उत्तर अपेक्षित न हो तो इसका संचलन एकदिशीय होता है और यदि प्रति-उत्तर की अपेक्षा की गयी हो तो पत्र का संचलन द्विदिशीय होता है।</a:t>
            </a:r>
          </a:p>
          <a:p>
            <a:pPr marL="654808" lvl="1" indent="-327404" algn="just">
              <a:lnSpc>
                <a:spcPts val="4246"/>
              </a:lnSpc>
              <a:buFont typeface="Arial"/>
              <a:buChar char="•"/>
            </a:pPr>
            <a:r>
              <a:rPr lang="en-US" sz="3032" b="1">
                <a:solidFill>
                  <a:srgbClr val="191919"/>
                </a:solidFill>
                <a:latin typeface="Canva Sans Bold"/>
                <a:ea typeface="Canva Sans Bold"/>
                <a:cs typeface="Canva Sans Bold"/>
                <a:sym typeface="Canva Sans Bold"/>
              </a:rPr>
              <a:t>विषयवस्तु</a:t>
            </a:r>
            <a:r>
              <a:rPr lang="en-US" sz="3032">
                <a:solidFill>
                  <a:srgbClr val="191919"/>
                </a:solidFill>
                <a:latin typeface="Canva Sans"/>
                <a:ea typeface="Canva Sans"/>
                <a:cs typeface="Canva Sans"/>
                <a:sym typeface="Canva Sans"/>
              </a:rPr>
              <a:t> :- इसकी विषयवस्तु किसी शासकीय कार्य-व्यवहार से जुड़ी किसी सूचना की होती है जिससे व्यक्ति / कार्यालय को अवगत कराये जाने की अपेक्षा होती है।</a:t>
            </a:r>
          </a:p>
          <a:p>
            <a:pPr marL="654808" lvl="1" indent="-327404" algn="just">
              <a:lnSpc>
                <a:spcPts val="4246"/>
              </a:lnSpc>
              <a:buFont typeface="Arial"/>
              <a:buChar char="•"/>
            </a:pPr>
            <a:r>
              <a:rPr lang="en-US" sz="3032" b="1">
                <a:solidFill>
                  <a:srgbClr val="191919"/>
                </a:solidFill>
                <a:latin typeface="Canva Sans Bold"/>
                <a:ea typeface="Canva Sans Bold"/>
                <a:cs typeface="Canva Sans Bold"/>
                <a:sym typeface="Canva Sans Bold"/>
              </a:rPr>
              <a:t>भाषा-शैली :-</a:t>
            </a:r>
            <a:r>
              <a:rPr lang="en-US" sz="3032">
                <a:solidFill>
                  <a:srgbClr val="191919"/>
                </a:solidFill>
                <a:latin typeface="Canva Sans"/>
                <a:ea typeface="Canva Sans"/>
                <a:cs typeface="Canva Sans"/>
                <a:sym typeface="Canva Sans"/>
              </a:rPr>
              <a:t> इसकी भाषा-शैली तटस्थ भाव तृतीय पुरुष ( अन्य पुरुष ) की होती हैं। इसमें अभिवादन या समाप्ति सूचक शब्द नहीं होते है। इसका आलेख औपचारिक शब्दावली में निर्धारित प्रारूप पर लिखा जाता है</a:t>
            </a:r>
          </a:p>
          <a:p>
            <a:pPr marL="654808" lvl="1" indent="-327404" algn="just">
              <a:lnSpc>
                <a:spcPts val="4246"/>
              </a:lnSpc>
              <a:buFont typeface="Arial"/>
              <a:buChar char="•"/>
            </a:pPr>
            <a:r>
              <a:rPr lang="en-US" sz="3032" b="1">
                <a:solidFill>
                  <a:srgbClr val="191919"/>
                </a:solidFill>
                <a:latin typeface="Canva Sans Bold"/>
                <a:ea typeface="Canva Sans Bold"/>
                <a:cs typeface="Canva Sans Bold"/>
                <a:sym typeface="Canva Sans Bold"/>
              </a:rPr>
              <a:t>अन्य :-</a:t>
            </a:r>
            <a:r>
              <a:rPr lang="en-US" sz="3032">
                <a:solidFill>
                  <a:srgbClr val="191919"/>
                </a:solidFill>
                <a:latin typeface="Canva Sans"/>
                <a:ea typeface="Canva Sans"/>
                <a:cs typeface="Canva Sans"/>
                <a:sym typeface="Canva Sans"/>
              </a:rPr>
              <a:t> मात्र सूचनात्मक महत्त्व का होने के कारण इसका पालन स्वैच्छिक होता है। उल्लंघन की दशा में इसकी प्रकृति अदण्डात्मक होती है।</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8223268" y="904875"/>
            <a:ext cx="1841463" cy="1088030"/>
          </a:xfrm>
          <a:prstGeom prst="rect">
            <a:avLst/>
          </a:prstGeom>
        </p:spPr>
        <p:txBody>
          <a:bodyPr lIns="0" tIns="0" rIns="0" bIns="0" rtlCol="0" anchor="t">
            <a:spAutoFit/>
          </a:bodyPr>
          <a:lstStyle/>
          <a:p>
            <a:pPr marL="0" lvl="0" indent="0" algn="l">
              <a:lnSpc>
                <a:spcPts val="8927"/>
              </a:lnSpc>
              <a:spcBef>
                <a:spcPct val="0"/>
              </a:spcBef>
            </a:pPr>
            <a:r>
              <a:rPr lang="en-US" sz="6377" b="1" spc="-127">
                <a:solidFill>
                  <a:srgbClr val="191919"/>
                </a:solidFill>
                <a:latin typeface="Open Sauce Bold"/>
                <a:ea typeface="Open Sauce Bold"/>
                <a:cs typeface="Open Sauce Bold"/>
                <a:sym typeface="Open Sauce Bold"/>
              </a:rPr>
              <a:t>महत्त्व</a:t>
            </a:r>
          </a:p>
        </p:txBody>
      </p:sp>
      <p:grpSp>
        <p:nvGrpSpPr>
          <p:cNvPr id="3" name="Group 3"/>
          <p:cNvGrpSpPr/>
          <p:nvPr/>
        </p:nvGrpSpPr>
        <p:grpSpPr>
          <a:xfrm>
            <a:off x="15017929" y="-2533783"/>
            <a:ext cx="5002094" cy="500209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alpha val="32941"/>
              </a:srgbClr>
            </a:solidFill>
            <a:ln w="742950" cap="sq">
              <a:solidFill>
                <a:srgbClr val="106861">
                  <a:alpha val="32941"/>
                </a:srgbClr>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1997137" y="7075637"/>
            <a:ext cx="5578401" cy="557840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9" name="TextBox 9"/>
          <p:cNvSpPr txBox="1"/>
          <p:nvPr/>
        </p:nvSpPr>
        <p:spPr>
          <a:xfrm>
            <a:off x="2018743" y="2625705"/>
            <a:ext cx="15759056" cy="3600620"/>
          </a:xfrm>
          <a:prstGeom prst="rect">
            <a:avLst/>
          </a:prstGeom>
        </p:spPr>
        <p:txBody>
          <a:bodyPr lIns="0" tIns="0" rIns="0" bIns="0" rtlCol="0" anchor="t">
            <a:spAutoFit/>
          </a:bodyPr>
          <a:lstStyle/>
          <a:p>
            <a:pPr marL="740886" lvl="1" indent="-370443" algn="just">
              <a:lnSpc>
                <a:spcPts val="4804"/>
              </a:lnSpc>
              <a:buAutoNum type="arabicPeriod"/>
            </a:pPr>
            <a:r>
              <a:rPr lang="en-US" sz="3431" b="1">
                <a:solidFill>
                  <a:srgbClr val="191919"/>
                </a:solidFill>
                <a:latin typeface="Canva Sans Bold"/>
                <a:ea typeface="Canva Sans Bold"/>
                <a:cs typeface="Canva Sans Bold"/>
                <a:sym typeface="Canva Sans Bold"/>
              </a:rPr>
              <a:t>शासकीय-नागरिक सम्पर्क और शासकीय पारदर्शिता में योगदान।</a:t>
            </a:r>
          </a:p>
          <a:p>
            <a:pPr marL="740886" lvl="1" indent="-370443" algn="just">
              <a:lnSpc>
                <a:spcPts val="4804"/>
              </a:lnSpc>
              <a:buAutoNum type="arabicPeriod"/>
            </a:pPr>
            <a:r>
              <a:rPr lang="en-US" sz="3431" b="1">
                <a:solidFill>
                  <a:srgbClr val="191919"/>
                </a:solidFill>
                <a:latin typeface="Canva Sans Bold"/>
                <a:ea typeface="Canva Sans Bold"/>
                <a:cs typeface="Canva Sans Bold"/>
                <a:sym typeface="Canva Sans Bold"/>
              </a:rPr>
              <a:t>ज्ञाप को सूचना-सम्प्रेषण विधा की रीढ़ माना जाता है।</a:t>
            </a:r>
          </a:p>
          <a:p>
            <a:pPr marL="740886" lvl="1" indent="-370443" algn="just">
              <a:lnSpc>
                <a:spcPts val="4804"/>
              </a:lnSpc>
              <a:buAutoNum type="arabicPeriod"/>
            </a:pPr>
            <a:r>
              <a:rPr lang="en-US" sz="3431" b="1">
                <a:solidFill>
                  <a:srgbClr val="191919"/>
                </a:solidFill>
                <a:latin typeface="Canva Sans Bold"/>
                <a:ea typeface="Canva Sans Bold"/>
                <a:cs typeface="Canva Sans Bold"/>
                <a:sym typeface="Canva Sans Bold"/>
              </a:rPr>
              <a:t>इसका अभिलेखीय महत्त्व होता है।</a:t>
            </a:r>
          </a:p>
          <a:p>
            <a:pPr marL="740886" lvl="1" indent="-370443" algn="just">
              <a:lnSpc>
                <a:spcPts val="4804"/>
              </a:lnSpc>
              <a:buAutoNum type="arabicPeriod"/>
            </a:pPr>
            <a:r>
              <a:rPr lang="en-US" sz="3431" b="1">
                <a:solidFill>
                  <a:srgbClr val="191919"/>
                </a:solidFill>
                <a:latin typeface="Canva Sans Bold"/>
                <a:ea typeface="Canva Sans Bold"/>
                <a:cs typeface="Canva Sans Bold"/>
                <a:sym typeface="Canva Sans Bold"/>
              </a:rPr>
              <a:t>इसके द्वारा अशासकीय व्यक्तियों से भी सम्पर्क किया जा सकता है।</a:t>
            </a:r>
          </a:p>
          <a:p>
            <a:pPr marL="740886" lvl="1" indent="-370443" algn="just">
              <a:lnSpc>
                <a:spcPts val="4804"/>
              </a:lnSpc>
              <a:buAutoNum type="arabicPeriod"/>
            </a:pPr>
            <a:r>
              <a:rPr lang="en-US" sz="3431" b="1">
                <a:solidFill>
                  <a:srgbClr val="191919"/>
                </a:solidFill>
                <a:latin typeface="Canva Sans Bold"/>
                <a:ea typeface="Canva Sans Bold"/>
                <a:cs typeface="Canva Sans Bold"/>
                <a:sym typeface="Canva Sans Bold"/>
              </a:rPr>
              <a:t>जन-सम्पर्क में महत्वपूर्ण योगदान।</a:t>
            </a:r>
          </a:p>
          <a:p>
            <a:pPr marL="740886" lvl="1" indent="-370443" algn="just">
              <a:lnSpc>
                <a:spcPts val="4804"/>
              </a:lnSpc>
              <a:buAutoNum type="arabicPeriod"/>
            </a:pPr>
            <a:r>
              <a:rPr lang="en-US" sz="3431" b="1">
                <a:solidFill>
                  <a:srgbClr val="191919"/>
                </a:solidFill>
                <a:latin typeface="Canva Sans Bold"/>
                <a:ea typeface="Canva Sans Bold"/>
                <a:cs typeface="Canva Sans Bold"/>
                <a:sym typeface="Canva Sans Bold"/>
              </a:rPr>
              <a:t>सूचना का अधिकार आधनियम – 2005 से इसकी जन-सम्पर्क गहनता अपेक्षाकृत बढ़ी है।</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2580105" y="422773"/>
            <a:ext cx="14272602" cy="1088030"/>
          </a:xfrm>
          <a:prstGeom prst="rect">
            <a:avLst/>
          </a:prstGeom>
        </p:spPr>
        <p:txBody>
          <a:bodyPr lIns="0" tIns="0" rIns="0" bIns="0" rtlCol="0" anchor="t">
            <a:spAutoFit/>
          </a:bodyPr>
          <a:lstStyle/>
          <a:p>
            <a:pPr marL="0" lvl="0" indent="0" algn="l">
              <a:lnSpc>
                <a:spcPts val="8927"/>
              </a:lnSpc>
              <a:spcBef>
                <a:spcPct val="0"/>
              </a:spcBef>
            </a:pPr>
            <a:r>
              <a:rPr lang="en-US" sz="6377" b="1" spc="-127">
                <a:solidFill>
                  <a:srgbClr val="191919"/>
                </a:solidFill>
                <a:latin typeface="Open Sauce Bold"/>
                <a:ea typeface="Open Sauce Bold"/>
                <a:cs typeface="Open Sauce Bold"/>
                <a:sym typeface="Open Sauce Bold"/>
              </a:rPr>
              <a:t>कार्यालय आदेश और कार्यालय ज्ञाप में अंतर :-</a:t>
            </a:r>
          </a:p>
        </p:txBody>
      </p:sp>
      <p:sp>
        <p:nvSpPr>
          <p:cNvPr id="3" name="TextBox 3"/>
          <p:cNvSpPr txBox="1"/>
          <p:nvPr/>
        </p:nvSpPr>
        <p:spPr>
          <a:xfrm>
            <a:off x="2580105" y="2214845"/>
            <a:ext cx="4030028" cy="887095"/>
          </a:xfrm>
          <a:prstGeom prst="rect">
            <a:avLst/>
          </a:prstGeom>
        </p:spPr>
        <p:txBody>
          <a:bodyPr lIns="0" tIns="0" rIns="0" bIns="0" rtlCol="0" anchor="t">
            <a:spAutoFit/>
          </a:bodyPr>
          <a:lstStyle/>
          <a:p>
            <a:pPr algn="ctr">
              <a:lnSpc>
                <a:spcPts val="7279"/>
              </a:lnSpc>
            </a:pPr>
            <a:r>
              <a:rPr lang="en-US" sz="5199" b="1">
                <a:solidFill>
                  <a:srgbClr val="191919"/>
                </a:solidFill>
                <a:latin typeface="Canva Sans Bold"/>
                <a:ea typeface="Canva Sans Bold"/>
                <a:cs typeface="Canva Sans Bold"/>
                <a:sym typeface="Canva Sans Bold"/>
              </a:rPr>
              <a:t>कार्यालय आदेश</a:t>
            </a:r>
          </a:p>
        </p:txBody>
      </p:sp>
      <p:sp>
        <p:nvSpPr>
          <p:cNvPr id="4" name="TextBox 4"/>
          <p:cNvSpPr txBox="1"/>
          <p:nvPr/>
        </p:nvSpPr>
        <p:spPr>
          <a:xfrm>
            <a:off x="11953351" y="2214845"/>
            <a:ext cx="3482578" cy="887095"/>
          </a:xfrm>
          <a:prstGeom prst="rect">
            <a:avLst/>
          </a:prstGeom>
        </p:spPr>
        <p:txBody>
          <a:bodyPr lIns="0" tIns="0" rIns="0" bIns="0" rtlCol="0" anchor="t">
            <a:spAutoFit/>
          </a:bodyPr>
          <a:lstStyle/>
          <a:p>
            <a:pPr algn="ctr">
              <a:lnSpc>
                <a:spcPts val="7279"/>
              </a:lnSpc>
            </a:pPr>
            <a:r>
              <a:rPr lang="en-US" sz="5199" b="1">
                <a:solidFill>
                  <a:srgbClr val="191919"/>
                </a:solidFill>
                <a:latin typeface="Canva Sans Bold"/>
                <a:ea typeface="Canva Sans Bold"/>
                <a:cs typeface="Canva Sans Bold"/>
                <a:sym typeface="Canva Sans Bold"/>
              </a:rPr>
              <a:t>कार्यालय ज्ञाप</a:t>
            </a:r>
          </a:p>
        </p:txBody>
      </p:sp>
      <p:sp>
        <p:nvSpPr>
          <p:cNvPr id="5" name="TextBox 5"/>
          <p:cNvSpPr txBox="1"/>
          <p:nvPr/>
        </p:nvSpPr>
        <p:spPr>
          <a:xfrm>
            <a:off x="435428" y="3548808"/>
            <a:ext cx="8319380" cy="5874493"/>
          </a:xfrm>
          <a:prstGeom prst="rect">
            <a:avLst/>
          </a:prstGeom>
        </p:spPr>
        <p:txBody>
          <a:bodyPr lIns="0" tIns="0" rIns="0" bIns="0" rtlCol="0" anchor="t">
            <a:spAutoFit/>
          </a:bodyPr>
          <a:lstStyle/>
          <a:p>
            <a:pPr marL="702128" lvl="1" indent="-351064" algn="l">
              <a:lnSpc>
                <a:spcPts val="4552"/>
              </a:lnSpc>
              <a:buFont typeface="Arial"/>
              <a:buChar char="•"/>
            </a:pPr>
            <a:r>
              <a:rPr lang="en-US" sz="3200" dirty="0" err="1">
                <a:solidFill>
                  <a:srgbClr val="191919"/>
                </a:solidFill>
                <a:latin typeface="Canva Sans"/>
                <a:ea typeface="Canva Sans"/>
                <a:cs typeface="Canva Sans"/>
                <a:sym typeface="Canva Sans"/>
              </a:rPr>
              <a:t>कार्यालय</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विशेष</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तक</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प्रभाव</a:t>
            </a:r>
            <a:endParaRPr lang="en-US" sz="3200" dirty="0">
              <a:solidFill>
                <a:srgbClr val="191919"/>
              </a:solidFill>
              <a:latin typeface="Canva Sans"/>
              <a:ea typeface="Canva Sans"/>
              <a:cs typeface="Canva Sans"/>
              <a:sym typeface="Canva Sans"/>
            </a:endParaRPr>
          </a:p>
          <a:p>
            <a:pPr marL="702128" lvl="1" indent="-351064" algn="l">
              <a:lnSpc>
                <a:spcPts val="4552"/>
              </a:lnSpc>
              <a:buFont typeface="Arial"/>
              <a:buChar char="•"/>
            </a:pPr>
            <a:r>
              <a:rPr lang="en-US" sz="3200" dirty="0" err="1">
                <a:solidFill>
                  <a:srgbClr val="191919"/>
                </a:solidFill>
                <a:latin typeface="Canva Sans"/>
                <a:ea typeface="Canva Sans"/>
                <a:cs typeface="Canva Sans"/>
                <a:sym typeface="Canva Sans"/>
              </a:rPr>
              <a:t>अधीनस्थ</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अधिकारियों</a:t>
            </a:r>
            <a:r>
              <a:rPr lang="en-US" sz="3200" dirty="0">
                <a:solidFill>
                  <a:srgbClr val="191919"/>
                </a:solidFill>
                <a:latin typeface="Canva Sans"/>
                <a:ea typeface="Canva Sans"/>
                <a:cs typeface="Canva Sans"/>
                <a:sym typeface="Canva Sans"/>
              </a:rPr>
              <a:t> / </a:t>
            </a:r>
            <a:r>
              <a:rPr lang="en-US" sz="3200" dirty="0" err="1">
                <a:solidFill>
                  <a:srgbClr val="191919"/>
                </a:solidFill>
                <a:latin typeface="Canva Sans"/>
                <a:ea typeface="Canva Sans"/>
                <a:cs typeface="Canva Sans"/>
                <a:sym typeface="Canva Sans"/>
              </a:rPr>
              <a:t>कर्मचारियों</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के</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लिये</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जारी</a:t>
            </a:r>
            <a:endParaRPr lang="en-US" sz="3200" dirty="0">
              <a:solidFill>
                <a:srgbClr val="191919"/>
              </a:solidFill>
              <a:latin typeface="Canva Sans"/>
              <a:ea typeface="Canva Sans"/>
              <a:cs typeface="Canva Sans"/>
              <a:sym typeface="Canva Sans"/>
            </a:endParaRPr>
          </a:p>
          <a:p>
            <a:pPr marL="702128" lvl="1" indent="-351064" algn="l">
              <a:lnSpc>
                <a:spcPts val="4552"/>
              </a:lnSpc>
              <a:buFont typeface="Arial"/>
              <a:buChar char="•"/>
            </a:pPr>
            <a:r>
              <a:rPr lang="en-US" sz="3200" dirty="0" err="1">
                <a:solidFill>
                  <a:srgbClr val="191919"/>
                </a:solidFill>
                <a:latin typeface="Canva Sans"/>
                <a:ea typeface="Canva Sans"/>
                <a:cs typeface="Canva Sans"/>
                <a:sym typeface="Canva Sans"/>
              </a:rPr>
              <a:t>पालन</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अनिवार्य</a:t>
            </a:r>
            <a:endParaRPr lang="en-US" sz="3200" dirty="0">
              <a:solidFill>
                <a:srgbClr val="191919"/>
              </a:solidFill>
              <a:latin typeface="Canva Sans"/>
              <a:ea typeface="Canva Sans"/>
              <a:cs typeface="Canva Sans"/>
              <a:sym typeface="Canva Sans"/>
            </a:endParaRPr>
          </a:p>
          <a:p>
            <a:pPr marL="702128" lvl="1" indent="-351064" algn="l">
              <a:lnSpc>
                <a:spcPts val="4552"/>
              </a:lnSpc>
              <a:buFont typeface="Arial"/>
              <a:buChar char="•"/>
            </a:pPr>
            <a:r>
              <a:rPr lang="en-US" sz="3200" dirty="0" err="1">
                <a:solidFill>
                  <a:srgbClr val="191919"/>
                </a:solidFill>
                <a:latin typeface="Canva Sans"/>
                <a:ea typeface="Canva Sans"/>
                <a:cs typeface="Canva Sans"/>
                <a:sym typeface="Canva Sans"/>
              </a:rPr>
              <a:t>उल्लंघन</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पर</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अनुशासनात्मक</a:t>
            </a:r>
            <a:r>
              <a:rPr lang="en-US" sz="3200" dirty="0">
                <a:solidFill>
                  <a:srgbClr val="191919"/>
                </a:solidFill>
                <a:latin typeface="Canva Sans"/>
                <a:ea typeface="Canva Sans"/>
                <a:cs typeface="Canva Sans"/>
                <a:sym typeface="Canva Sans"/>
              </a:rPr>
              <a:t> व </a:t>
            </a:r>
            <a:r>
              <a:rPr lang="en-US" sz="3200" dirty="0" err="1">
                <a:solidFill>
                  <a:srgbClr val="191919"/>
                </a:solidFill>
                <a:latin typeface="Canva Sans"/>
                <a:ea typeface="Canva Sans"/>
                <a:cs typeface="Canva Sans"/>
                <a:sym typeface="Canva Sans"/>
              </a:rPr>
              <a:t>दण्डात्मक</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कार्यवाही</a:t>
            </a:r>
            <a:endParaRPr lang="en-US" sz="3200" dirty="0">
              <a:solidFill>
                <a:srgbClr val="191919"/>
              </a:solidFill>
              <a:latin typeface="Canva Sans"/>
              <a:ea typeface="Canva Sans"/>
              <a:cs typeface="Canva Sans"/>
              <a:sym typeface="Canva Sans"/>
            </a:endParaRPr>
          </a:p>
          <a:p>
            <a:pPr marL="702128" lvl="1" indent="-351064" algn="l">
              <a:lnSpc>
                <a:spcPts val="4552"/>
              </a:lnSpc>
              <a:buFont typeface="Arial"/>
              <a:buChar char="•"/>
            </a:pPr>
            <a:r>
              <a:rPr lang="en-US" sz="3200" dirty="0" err="1">
                <a:solidFill>
                  <a:srgbClr val="191919"/>
                </a:solidFill>
                <a:latin typeface="Canva Sans"/>
                <a:ea typeface="Canva Sans"/>
                <a:cs typeface="Canva Sans"/>
                <a:sym typeface="Canva Sans"/>
              </a:rPr>
              <a:t>पद</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से</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परे</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जाकर</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सेवा</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शर्तों</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का</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उल्लंघन</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करने</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वाले</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आदेश</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की</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वैधता</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न्यायालय</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में</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वाद</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योग्य</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होती</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है</a:t>
            </a:r>
            <a:r>
              <a:rPr lang="en-US" sz="3200" dirty="0">
                <a:solidFill>
                  <a:srgbClr val="191919"/>
                </a:solidFill>
                <a:latin typeface="Canva Sans"/>
                <a:ea typeface="Canva Sans"/>
                <a:cs typeface="Canva Sans"/>
                <a:sym typeface="Canva Sans"/>
              </a:rPr>
              <a:t>।</a:t>
            </a:r>
          </a:p>
          <a:p>
            <a:pPr marL="702128" lvl="1" indent="-351064" algn="l">
              <a:lnSpc>
                <a:spcPts val="4552"/>
              </a:lnSpc>
              <a:buFont typeface="Arial"/>
              <a:buChar char="•"/>
            </a:pPr>
            <a:r>
              <a:rPr lang="en-US" sz="3200" dirty="0" err="1">
                <a:solidFill>
                  <a:srgbClr val="191919"/>
                </a:solidFill>
                <a:latin typeface="Canva Sans"/>
                <a:ea typeface="Canva Sans"/>
                <a:cs typeface="Canva Sans"/>
                <a:sym typeface="Canva Sans"/>
              </a:rPr>
              <a:t>कार्यालयी</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अनुशासनात्मक</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विषयों</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में</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महत्त्वपूर्ण</a:t>
            </a:r>
            <a:endParaRPr lang="en-US" sz="3200" dirty="0">
              <a:solidFill>
                <a:srgbClr val="191919"/>
              </a:solidFill>
              <a:latin typeface="Canva Sans"/>
              <a:ea typeface="Canva Sans"/>
              <a:cs typeface="Canva Sans"/>
              <a:sym typeface="Canva Sans"/>
            </a:endParaRPr>
          </a:p>
          <a:p>
            <a:pPr marL="702128" lvl="1" indent="-351064" algn="l">
              <a:lnSpc>
                <a:spcPts val="4552"/>
              </a:lnSpc>
              <a:buFont typeface="Arial"/>
              <a:buChar char="•"/>
            </a:pPr>
            <a:r>
              <a:rPr lang="en-US" sz="3200" dirty="0" err="1">
                <a:solidFill>
                  <a:srgbClr val="191919"/>
                </a:solidFill>
                <a:latin typeface="Canva Sans"/>
                <a:ea typeface="Canva Sans"/>
                <a:cs typeface="Canva Sans"/>
                <a:sym typeface="Canva Sans"/>
              </a:rPr>
              <a:t>कार्यालय</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के</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उच्च</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प्राधिकारी</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द्वारा</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जारी</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किया</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जाता</a:t>
            </a:r>
            <a:r>
              <a:rPr lang="en-US" sz="3200" dirty="0">
                <a:solidFill>
                  <a:srgbClr val="191919"/>
                </a:solidFill>
                <a:latin typeface="Canva Sans"/>
                <a:ea typeface="Canva Sans"/>
                <a:cs typeface="Canva Sans"/>
                <a:sym typeface="Canva Sans"/>
              </a:rPr>
              <a:t> </a:t>
            </a:r>
            <a:r>
              <a:rPr lang="en-US" sz="3200" dirty="0" err="1">
                <a:solidFill>
                  <a:srgbClr val="191919"/>
                </a:solidFill>
                <a:latin typeface="Canva Sans"/>
                <a:ea typeface="Canva Sans"/>
                <a:cs typeface="Canva Sans"/>
                <a:sym typeface="Canva Sans"/>
              </a:rPr>
              <a:t>है</a:t>
            </a:r>
            <a:r>
              <a:rPr lang="en-US" sz="3200" dirty="0">
                <a:solidFill>
                  <a:srgbClr val="191919"/>
                </a:solidFill>
                <a:latin typeface="Canva Sans"/>
                <a:ea typeface="Canva Sans"/>
                <a:cs typeface="Canva Sans"/>
                <a:sym typeface="Canva Sans"/>
              </a:rPr>
              <a:t>।</a:t>
            </a:r>
          </a:p>
        </p:txBody>
      </p:sp>
      <p:sp>
        <p:nvSpPr>
          <p:cNvPr id="6" name="TextBox 6"/>
          <p:cNvSpPr txBox="1"/>
          <p:nvPr/>
        </p:nvSpPr>
        <p:spPr>
          <a:xfrm>
            <a:off x="9534950" y="3834558"/>
            <a:ext cx="8319380" cy="4556072"/>
          </a:xfrm>
          <a:prstGeom prst="rect">
            <a:avLst/>
          </a:prstGeom>
        </p:spPr>
        <p:txBody>
          <a:bodyPr lIns="0" tIns="0" rIns="0" bIns="0" rtlCol="0" anchor="t">
            <a:spAutoFit/>
          </a:bodyPr>
          <a:lstStyle/>
          <a:p>
            <a:pPr marL="702128" lvl="1" indent="-351064" algn="l">
              <a:lnSpc>
                <a:spcPts val="4552"/>
              </a:lnSpc>
              <a:buFont typeface="Arial"/>
              <a:buChar char="•"/>
            </a:pPr>
            <a:r>
              <a:rPr lang="en-US" sz="3252" dirty="0" err="1">
                <a:solidFill>
                  <a:srgbClr val="191919"/>
                </a:solidFill>
                <a:latin typeface="Canva Sans"/>
                <a:ea typeface="Canva Sans"/>
                <a:cs typeface="Canva Sans"/>
                <a:sym typeface="Canva Sans"/>
              </a:rPr>
              <a:t>कार्यालय</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के</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बाहर</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अन्य</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कार्यालयों</a:t>
            </a:r>
            <a:r>
              <a:rPr lang="en-US" sz="3252" dirty="0">
                <a:solidFill>
                  <a:srgbClr val="191919"/>
                </a:solidFill>
                <a:latin typeface="Canva Sans"/>
                <a:ea typeface="Canva Sans"/>
                <a:cs typeface="Canva Sans"/>
                <a:sym typeface="Canva Sans"/>
              </a:rPr>
              <a:t> / </a:t>
            </a:r>
            <a:r>
              <a:rPr lang="en-US" sz="3252" dirty="0" err="1">
                <a:solidFill>
                  <a:srgbClr val="191919"/>
                </a:solidFill>
                <a:latin typeface="Canva Sans"/>
                <a:ea typeface="Canva Sans"/>
                <a:cs typeface="Canva Sans"/>
                <a:sym typeface="Canva Sans"/>
              </a:rPr>
              <a:t>व्यक्तियों</a:t>
            </a:r>
            <a:r>
              <a:rPr lang="en-US" sz="3252" dirty="0">
                <a:solidFill>
                  <a:srgbClr val="191919"/>
                </a:solidFill>
                <a:latin typeface="Canva Sans"/>
                <a:ea typeface="Canva Sans"/>
                <a:cs typeface="Canva Sans"/>
                <a:sym typeface="Canva Sans"/>
              </a:rPr>
              <a:t> / </a:t>
            </a:r>
            <a:r>
              <a:rPr lang="en-US" sz="3252" dirty="0" err="1">
                <a:solidFill>
                  <a:srgbClr val="191919"/>
                </a:solidFill>
                <a:latin typeface="Canva Sans"/>
                <a:ea typeface="Canva Sans"/>
                <a:cs typeface="Canva Sans"/>
                <a:sym typeface="Canva Sans"/>
              </a:rPr>
              <a:t>पक्षाधिकारियों</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तक</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प्रभाव</a:t>
            </a:r>
            <a:endParaRPr lang="en-US" sz="3252" dirty="0">
              <a:solidFill>
                <a:srgbClr val="191919"/>
              </a:solidFill>
              <a:latin typeface="Canva Sans"/>
              <a:ea typeface="Canva Sans"/>
              <a:cs typeface="Canva Sans"/>
              <a:sym typeface="Canva Sans"/>
            </a:endParaRPr>
          </a:p>
          <a:p>
            <a:pPr marL="702128" lvl="1" indent="-351064" algn="l">
              <a:lnSpc>
                <a:spcPts val="4552"/>
              </a:lnSpc>
              <a:buFont typeface="Arial"/>
              <a:buChar char="•"/>
            </a:pPr>
            <a:r>
              <a:rPr lang="en-US" sz="3252" dirty="0" err="1">
                <a:solidFill>
                  <a:srgbClr val="191919"/>
                </a:solidFill>
                <a:latin typeface="Canva Sans"/>
                <a:ea typeface="Canva Sans"/>
                <a:cs typeface="Canva Sans"/>
                <a:sym typeface="Canva Sans"/>
              </a:rPr>
              <a:t>इसे</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व्यक्ति</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विशेष</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के</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दृष्टिकोण</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से</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जारी</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किया</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जाता</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है</a:t>
            </a:r>
            <a:r>
              <a:rPr lang="en-US" sz="3252" dirty="0">
                <a:solidFill>
                  <a:srgbClr val="191919"/>
                </a:solidFill>
                <a:latin typeface="Canva Sans"/>
                <a:ea typeface="Canva Sans"/>
                <a:cs typeface="Canva Sans"/>
                <a:sym typeface="Canva Sans"/>
              </a:rPr>
              <a:t>।</a:t>
            </a:r>
          </a:p>
          <a:p>
            <a:pPr marL="702128" lvl="1" indent="-351064" algn="l">
              <a:lnSpc>
                <a:spcPts val="4552"/>
              </a:lnSpc>
              <a:buFont typeface="Arial"/>
              <a:buChar char="•"/>
            </a:pPr>
            <a:r>
              <a:rPr lang="en-US" sz="3252" dirty="0" err="1">
                <a:solidFill>
                  <a:srgbClr val="191919"/>
                </a:solidFill>
                <a:latin typeface="Canva Sans"/>
                <a:ea typeface="Canva Sans"/>
                <a:cs typeface="Canva Sans"/>
                <a:sym typeface="Canva Sans"/>
              </a:rPr>
              <a:t>प्रेषिती</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की</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इच्छा</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पर</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निर्भर</a:t>
            </a:r>
            <a:endParaRPr lang="en-US" sz="3252" dirty="0">
              <a:solidFill>
                <a:srgbClr val="191919"/>
              </a:solidFill>
              <a:latin typeface="Canva Sans"/>
              <a:ea typeface="Canva Sans"/>
              <a:cs typeface="Canva Sans"/>
              <a:sym typeface="Canva Sans"/>
            </a:endParaRPr>
          </a:p>
          <a:p>
            <a:pPr marL="702128" lvl="1" indent="-351064" algn="l">
              <a:lnSpc>
                <a:spcPts val="4552"/>
              </a:lnSpc>
              <a:buFont typeface="Arial"/>
              <a:buChar char="•"/>
            </a:pPr>
            <a:r>
              <a:rPr lang="en-US" sz="3252" dirty="0" err="1">
                <a:solidFill>
                  <a:srgbClr val="191919"/>
                </a:solidFill>
                <a:latin typeface="Canva Sans"/>
                <a:ea typeface="Canva Sans"/>
                <a:cs typeface="Canva Sans"/>
                <a:sym typeface="Canva Sans"/>
              </a:rPr>
              <a:t>अदण्डात्मक</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प्रकृति</a:t>
            </a:r>
            <a:endParaRPr lang="en-US" sz="3252" dirty="0">
              <a:solidFill>
                <a:srgbClr val="191919"/>
              </a:solidFill>
              <a:latin typeface="Canva Sans"/>
              <a:ea typeface="Canva Sans"/>
              <a:cs typeface="Canva Sans"/>
              <a:sym typeface="Canva Sans"/>
            </a:endParaRPr>
          </a:p>
          <a:p>
            <a:pPr marL="702128" lvl="1" indent="-351064" algn="l">
              <a:lnSpc>
                <a:spcPts val="4552"/>
              </a:lnSpc>
              <a:buFont typeface="Arial"/>
              <a:buChar char="•"/>
            </a:pPr>
            <a:r>
              <a:rPr lang="en-US" sz="3252" dirty="0" err="1">
                <a:solidFill>
                  <a:srgbClr val="191919"/>
                </a:solidFill>
                <a:latin typeface="Canva Sans"/>
                <a:ea typeface="Canva Sans"/>
                <a:cs typeface="Canva Sans"/>
                <a:sym typeface="Canva Sans"/>
              </a:rPr>
              <a:t>बाद</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योग्य</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नहीं</a:t>
            </a:r>
            <a:endParaRPr lang="en-US" sz="3252" dirty="0">
              <a:solidFill>
                <a:srgbClr val="191919"/>
              </a:solidFill>
              <a:latin typeface="Canva Sans"/>
              <a:ea typeface="Canva Sans"/>
              <a:cs typeface="Canva Sans"/>
              <a:sym typeface="Canva Sans"/>
            </a:endParaRPr>
          </a:p>
          <a:p>
            <a:pPr marL="702128" lvl="1" indent="-351064" algn="l">
              <a:lnSpc>
                <a:spcPts val="4552"/>
              </a:lnSpc>
              <a:buFont typeface="Arial"/>
              <a:buChar char="•"/>
            </a:pPr>
            <a:r>
              <a:rPr lang="en-US" sz="3252" dirty="0" err="1">
                <a:solidFill>
                  <a:srgbClr val="191919"/>
                </a:solidFill>
                <a:latin typeface="Canva Sans"/>
                <a:ea typeface="Canva Sans"/>
                <a:cs typeface="Canva Sans"/>
                <a:sym typeface="Canva Sans"/>
              </a:rPr>
              <a:t>सूचना-सम्प्रेषण</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या</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संचार</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में</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महत्त्वपूर्ण</a:t>
            </a:r>
            <a:endParaRPr lang="en-US" sz="3252" dirty="0">
              <a:solidFill>
                <a:srgbClr val="191919"/>
              </a:solidFill>
              <a:latin typeface="Canva Sans"/>
              <a:ea typeface="Canva Sans"/>
              <a:cs typeface="Canva Sans"/>
              <a:sym typeface="Canva Sans"/>
            </a:endParaRPr>
          </a:p>
          <a:p>
            <a:pPr marL="702128" lvl="1" indent="-351064" algn="l">
              <a:lnSpc>
                <a:spcPts val="4552"/>
              </a:lnSpc>
              <a:buFont typeface="Arial"/>
              <a:buChar char="•"/>
            </a:pPr>
            <a:r>
              <a:rPr lang="en-US" sz="3252" dirty="0" err="1">
                <a:solidFill>
                  <a:srgbClr val="191919"/>
                </a:solidFill>
                <a:latin typeface="Canva Sans"/>
                <a:ea typeface="Canva Sans"/>
                <a:cs typeface="Canva Sans"/>
                <a:sym typeface="Canva Sans"/>
              </a:rPr>
              <a:t>विद्युत</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प्राधिकारी</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द्वारा</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जारी</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किया</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जाता</a:t>
            </a:r>
            <a:r>
              <a:rPr lang="en-US" sz="3252" dirty="0">
                <a:solidFill>
                  <a:srgbClr val="191919"/>
                </a:solidFill>
                <a:latin typeface="Canva Sans"/>
                <a:ea typeface="Canva Sans"/>
                <a:cs typeface="Canva Sans"/>
                <a:sym typeface="Canva Sans"/>
              </a:rPr>
              <a:t> </a:t>
            </a:r>
            <a:r>
              <a:rPr lang="en-US" sz="3252" dirty="0" err="1">
                <a:solidFill>
                  <a:srgbClr val="191919"/>
                </a:solidFill>
                <a:latin typeface="Canva Sans"/>
                <a:ea typeface="Canva Sans"/>
                <a:cs typeface="Canva Sans"/>
                <a:sym typeface="Canva Sans"/>
              </a:rPr>
              <a:t>है</a:t>
            </a:r>
            <a:r>
              <a:rPr lang="en-US" sz="3252" dirty="0">
                <a:solidFill>
                  <a:srgbClr val="191919"/>
                </a:solidFill>
                <a:latin typeface="Canva Sans"/>
                <a:ea typeface="Canva Sans"/>
                <a:cs typeface="Canva Sans"/>
                <a:sym typeface="Canva Sans"/>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sp>
      <p:sp>
        <p:nvSpPr>
          <p:cNvPr id="3" name="Freeform 3"/>
          <p:cNvSpPr/>
          <p:nvPr/>
        </p:nvSpPr>
        <p:spPr>
          <a:xfrm>
            <a:off x="11038047" y="1551178"/>
            <a:ext cx="7124692" cy="8545002"/>
          </a:xfrm>
          <a:custGeom>
            <a:avLst/>
            <a:gdLst/>
            <a:ahLst/>
            <a:cxnLst/>
            <a:rect l="l" t="t" r="r" b="b"/>
            <a:pathLst>
              <a:path w="7124692" h="8545002">
                <a:moveTo>
                  <a:pt x="0" y="0"/>
                </a:moveTo>
                <a:lnTo>
                  <a:pt x="7124692" y="0"/>
                </a:lnTo>
                <a:lnTo>
                  <a:pt x="7124692" y="8545001"/>
                </a:lnTo>
                <a:lnTo>
                  <a:pt x="0" y="8545001"/>
                </a:lnTo>
                <a:lnTo>
                  <a:pt x="0" y="0"/>
                </a:lnTo>
                <a:close/>
              </a:path>
            </a:pathLst>
          </a:custGeom>
          <a:blipFill>
            <a:blip r:embed="rId3"/>
            <a:stretch>
              <a:fillRect l="-222" r="-222"/>
            </a:stretch>
          </a:blipFill>
        </p:spPr>
      </p:sp>
      <p:sp>
        <p:nvSpPr>
          <p:cNvPr id="4" name="Freeform 4"/>
          <p:cNvSpPr/>
          <p:nvPr/>
        </p:nvSpPr>
        <p:spPr>
          <a:xfrm>
            <a:off x="204080" y="1531830"/>
            <a:ext cx="7242494" cy="8583696"/>
          </a:xfrm>
          <a:custGeom>
            <a:avLst/>
            <a:gdLst/>
            <a:ahLst/>
            <a:cxnLst/>
            <a:rect l="l" t="t" r="r" b="b"/>
            <a:pathLst>
              <a:path w="7242494" h="8583696">
                <a:moveTo>
                  <a:pt x="0" y="0"/>
                </a:moveTo>
                <a:lnTo>
                  <a:pt x="7242494" y="0"/>
                </a:lnTo>
                <a:lnTo>
                  <a:pt x="7242494" y="8583697"/>
                </a:lnTo>
                <a:lnTo>
                  <a:pt x="0" y="8583697"/>
                </a:lnTo>
                <a:lnTo>
                  <a:pt x="0" y="0"/>
                </a:lnTo>
                <a:close/>
              </a:path>
            </a:pathLst>
          </a:custGeom>
          <a:blipFill>
            <a:blip r:embed="rId4"/>
            <a:stretch>
              <a:fillRect/>
            </a:stretch>
          </a:blipFill>
        </p:spPr>
      </p:sp>
      <p:sp>
        <p:nvSpPr>
          <p:cNvPr id="5" name="TextBox 5"/>
          <p:cNvSpPr txBox="1"/>
          <p:nvPr/>
        </p:nvSpPr>
        <p:spPr>
          <a:xfrm>
            <a:off x="5607413" y="747809"/>
            <a:ext cx="6551941"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कार्यालय ज्ञापन के उदाहरण</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1997137" y="7005833"/>
            <a:ext cx="7989889" cy="5648206"/>
            <a:chOff x="0" y="0"/>
            <a:chExt cx="10653185" cy="7530941"/>
          </a:xfrm>
        </p:grpSpPr>
        <p:grpSp>
          <p:nvGrpSpPr>
            <p:cNvPr id="3" name="Group 3"/>
            <p:cNvGrpSpPr/>
            <p:nvPr/>
          </p:nvGrpSpPr>
          <p:grpSpPr>
            <a:xfrm>
              <a:off x="0" y="93072"/>
              <a:ext cx="7437869" cy="743786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7575083" y="0"/>
              <a:ext cx="603296" cy="603296"/>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9" name="Group 9"/>
            <p:cNvGrpSpPr/>
            <p:nvPr/>
          </p:nvGrpSpPr>
          <p:grpSpPr>
            <a:xfrm>
              <a:off x="9075296" y="1843893"/>
              <a:ext cx="1577890" cy="157789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grpSp>
        <p:nvGrpSpPr>
          <p:cNvPr id="12" name="Group 12"/>
          <p:cNvGrpSpPr/>
          <p:nvPr/>
        </p:nvGrpSpPr>
        <p:grpSpPr>
          <a:xfrm>
            <a:off x="10323724" y="0"/>
            <a:ext cx="7964276" cy="10287000"/>
            <a:chOff x="0" y="0"/>
            <a:chExt cx="14459471" cy="18676471"/>
          </a:xfrm>
        </p:grpSpPr>
        <p:sp>
          <p:nvSpPr>
            <p:cNvPr id="13" name="Freeform 13"/>
            <p:cNvSpPr/>
            <p:nvPr/>
          </p:nvSpPr>
          <p:spPr>
            <a:xfrm>
              <a:off x="0" y="0"/>
              <a:ext cx="14459471" cy="18676471"/>
            </a:xfrm>
            <a:custGeom>
              <a:avLst/>
              <a:gdLst/>
              <a:ahLst/>
              <a:cxnLst/>
              <a:rect l="l" t="t" r="r" b="b"/>
              <a:pathLst>
                <a:path w="14459471" h="18676471">
                  <a:moveTo>
                    <a:pt x="0" y="17730197"/>
                  </a:moveTo>
                  <a:lnTo>
                    <a:pt x="0" y="946275"/>
                  </a:lnTo>
                  <a:cubicBezTo>
                    <a:pt x="0" y="423333"/>
                    <a:pt x="491622" y="0"/>
                    <a:pt x="1098920" y="0"/>
                  </a:cubicBezTo>
                  <a:lnTo>
                    <a:pt x="13360550" y="0"/>
                  </a:lnTo>
                  <a:cubicBezTo>
                    <a:pt x="13967848" y="0"/>
                    <a:pt x="14459471" y="425824"/>
                    <a:pt x="14459471" y="946275"/>
                  </a:cubicBezTo>
                  <a:lnTo>
                    <a:pt x="14459471" y="17730197"/>
                  </a:lnTo>
                  <a:cubicBezTo>
                    <a:pt x="14459471" y="18253137"/>
                    <a:pt x="13967848" y="18676471"/>
                    <a:pt x="13360550" y="18676471"/>
                  </a:cubicBezTo>
                  <a:lnTo>
                    <a:pt x="1098920" y="18676471"/>
                  </a:lnTo>
                  <a:cubicBezTo>
                    <a:pt x="494514" y="18676471"/>
                    <a:pt x="0" y="18253137"/>
                    <a:pt x="0" y="17730197"/>
                  </a:cubicBezTo>
                  <a:close/>
                </a:path>
              </a:pathLst>
            </a:custGeom>
            <a:blipFill>
              <a:blip r:embed="rId2"/>
              <a:stretch>
                <a:fillRect l="-3360" r="-3360"/>
              </a:stretch>
            </a:blipFill>
          </p:spPr>
        </p:sp>
      </p:grpSp>
      <p:sp>
        <p:nvSpPr>
          <p:cNvPr id="14" name="TextBox 14"/>
          <p:cNvSpPr txBox="1"/>
          <p:nvPr/>
        </p:nvSpPr>
        <p:spPr>
          <a:xfrm>
            <a:off x="4749461" y="369639"/>
            <a:ext cx="1498939" cy="813043"/>
          </a:xfrm>
          <a:prstGeom prst="rect">
            <a:avLst/>
          </a:prstGeom>
        </p:spPr>
        <p:txBody>
          <a:bodyPr wrap="square" lIns="0" tIns="0" rIns="0" bIns="0" rtlCol="0" anchor="t">
            <a:spAutoFit/>
          </a:bodyPr>
          <a:lstStyle/>
          <a:p>
            <a:pPr marL="0" lvl="0" indent="0" algn="l">
              <a:lnSpc>
                <a:spcPts val="6644"/>
              </a:lnSpc>
              <a:spcBef>
                <a:spcPct val="0"/>
              </a:spcBef>
            </a:pPr>
            <a:r>
              <a:rPr lang="en-US" sz="4746" b="1" u="sng" spc="-94" dirty="0" err="1">
                <a:solidFill>
                  <a:srgbClr val="191919"/>
                </a:solidFill>
                <a:latin typeface="Open Sauce Bold"/>
                <a:ea typeface="Open Sauce Bold"/>
                <a:cs typeface="Open Sauce Bold"/>
                <a:sym typeface="Open Sauce Bold"/>
              </a:rPr>
              <a:t>ज्ञापन</a:t>
            </a:r>
            <a:endParaRPr lang="en-US" sz="4746" b="1" u="sng" spc="-94" dirty="0">
              <a:solidFill>
                <a:srgbClr val="191919"/>
              </a:solidFill>
              <a:latin typeface="Open Sauce Bold"/>
              <a:ea typeface="Open Sauce Bold"/>
              <a:cs typeface="Open Sauce Bold"/>
              <a:sym typeface="Open Sauce Bold"/>
            </a:endParaRPr>
          </a:p>
        </p:txBody>
      </p:sp>
      <p:sp>
        <p:nvSpPr>
          <p:cNvPr id="15" name="TextBox 15"/>
          <p:cNvSpPr txBox="1"/>
          <p:nvPr/>
        </p:nvSpPr>
        <p:spPr>
          <a:xfrm>
            <a:off x="760699" y="1444000"/>
            <a:ext cx="9295024" cy="5266826"/>
          </a:xfrm>
          <a:prstGeom prst="rect">
            <a:avLst/>
          </a:prstGeom>
        </p:spPr>
        <p:txBody>
          <a:bodyPr lIns="0" tIns="0" rIns="0" bIns="0" rtlCol="0" anchor="t">
            <a:spAutoFit/>
          </a:bodyPr>
          <a:lstStyle/>
          <a:p>
            <a:pPr algn="l">
              <a:lnSpc>
                <a:spcPts val="4635"/>
              </a:lnSpc>
            </a:pPr>
            <a:r>
              <a:rPr lang="en-US" sz="2800" spc="49" dirty="0" err="1">
                <a:solidFill>
                  <a:srgbClr val="191919"/>
                </a:solidFill>
                <a:latin typeface="Open Sauce"/>
                <a:ea typeface="Open Sauce"/>
                <a:cs typeface="Open Sauce"/>
                <a:sym typeface="Open Sauce"/>
              </a:rPr>
              <a:t>हिंदी</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ज्ञापन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शब्द</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अंग्रेजी</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Memorandum (</a:t>
            </a:r>
            <a:r>
              <a:rPr lang="en-US" sz="2800" spc="49" dirty="0" err="1">
                <a:solidFill>
                  <a:srgbClr val="191919"/>
                </a:solidFill>
                <a:latin typeface="Open Sauce"/>
                <a:ea typeface="Open Sauce"/>
                <a:cs typeface="Open Sauce"/>
                <a:sym typeface="Open Sauce"/>
              </a:rPr>
              <a:t>मेमोरेन्डम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स्थान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प्रयोग</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ज्ञापन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प्रयोग</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एक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कार्यालय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अंतर्गत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अंतर्विभागीय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आदेश</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देने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सूचनाओं</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प्रसारित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कर्मचारियों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प्रार्थना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पत्रों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याचिकाओं</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उत्तर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देने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उन्हें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चेतावनी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देने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आदि</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इसके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अलावा</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अंतर्विभागीय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कर्मचारियों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स्पष्टीकरण</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मांगने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उन्हें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अनेकानेक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अनुमति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देने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और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कार्यालयीन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व्यवस्था</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संबद्ध</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परिपत्र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कार्यालय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ज्ञापन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शीर्षक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पत्राचार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कार्यालय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ज्ञापन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ज्ञापन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115512" y="422773"/>
            <a:ext cx="9407347" cy="1088030"/>
          </a:xfrm>
          <a:prstGeom prst="rect">
            <a:avLst/>
          </a:prstGeom>
        </p:spPr>
        <p:txBody>
          <a:bodyPr lIns="0" tIns="0" rIns="0" bIns="0" rtlCol="0" anchor="t">
            <a:spAutoFit/>
          </a:bodyPr>
          <a:lstStyle/>
          <a:p>
            <a:pPr marL="0" lvl="0" indent="0" algn="l">
              <a:lnSpc>
                <a:spcPts val="8927"/>
              </a:lnSpc>
              <a:spcBef>
                <a:spcPct val="0"/>
              </a:spcBef>
            </a:pPr>
            <a:r>
              <a:rPr lang="en-US" sz="6377" b="1" spc="-127">
                <a:solidFill>
                  <a:srgbClr val="191919"/>
                </a:solidFill>
                <a:latin typeface="Open Sauce Bold"/>
                <a:ea typeface="Open Sauce Bold"/>
                <a:cs typeface="Open Sauce Bold"/>
                <a:sym typeface="Open Sauce Bold"/>
              </a:rPr>
              <a:t>ज्ञापन की विशेषताएँ</a:t>
            </a:r>
          </a:p>
        </p:txBody>
      </p:sp>
      <p:grpSp>
        <p:nvGrpSpPr>
          <p:cNvPr id="3" name="Group 3"/>
          <p:cNvGrpSpPr/>
          <p:nvPr/>
        </p:nvGrpSpPr>
        <p:grpSpPr>
          <a:xfrm>
            <a:off x="15017929" y="-2533783"/>
            <a:ext cx="5002094" cy="500209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alpha val="32941"/>
              </a:srgbClr>
            </a:solidFill>
            <a:ln w="742950" cap="sq">
              <a:solidFill>
                <a:srgbClr val="106861">
                  <a:alpha val="32941"/>
                </a:srgbClr>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1997137" y="7075637"/>
            <a:ext cx="5578401" cy="557840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9" name="TextBox 9"/>
          <p:cNvSpPr txBox="1"/>
          <p:nvPr/>
        </p:nvSpPr>
        <p:spPr>
          <a:xfrm>
            <a:off x="3796994" y="2019042"/>
            <a:ext cx="12505668" cy="7447714"/>
          </a:xfrm>
          <a:prstGeom prst="rect">
            <a:avLst/>
          </a:prstGeom>
        </p:spPr>
        <p:txBody>
          <a:bodyPr lIns="0" tIns="0" rIns="0" bIns="0" rtlCol="0" anchor="t">
            <a:spAutoFit/>
          </a:bodyPr>
          <a:lstStyle/>
          <a:p>
            <a:pPr marL="654809" lvl="1" indent="-327404" algn="just">
              <a:lnSpc>
                <a:spcPts val="4246"/>
              </a:lnSpc>
              <a:buAutoNum type="arabicPeriod"/>
            </a:pPr>
            <a:r>
              <a:rPr lang="en-US" sz="3032">
                <a:solidFill>
                  <a:srgbClr val="191919"/>
                </a:solidFill>
                <a:latin typeface="Canva Sans"/>
                <a:ea typeface="Canva Sans"/>
                <a:cs typeface="Canva Sans"/>
                <a:sym typeface="Canva Sans"/>
              </a:rPr>
              <a:t>ज्ञापन का प्रयोग एक ही कार्यालय के अंतर्गत अंतर्विभागीय आदेश, सूचनाओं के प्रसारण हेतु होता हैं। </a:t>
            </a:r>
          </a:p>
          <a:p>
            <a:pPr marL="654809" lvl="1" indent="-327404" algn="just">
              <a:lnSpc>
                <a:spcPts val="4246"/>
              </a:lnSpc>
              <a:buAutoNum type="arabicPeriod"/>
            </a:pPr>
            <a:r>
              <a:rPr lang="en-US" sz="3032">
                <a:solidFill>
                  <a:srgbClr val="191919"/>
                </a:solidFill>
                <a:latin typeface="Canva Sans"/>
                <a:ea typeface="Canva Sans"/>
                <a:cs typeface="Canva Sans"/>
                <a:sym typeface="Canva Sans"/>
              </a:rPr>
              <a:t>इसका प्रयोग कर्मचारियों के प्रार्थना-पत्रों, याचिकाओं के उत्तर तथा चेतावनी देने हेतु भी होता हैं। </a:t>
            </a:r>
          </a:p>
          <a:p>
            <a:pPr marL="654809" lvl="1" indent="-327404" algn="just">
              <a:lnSpc>
                <a:spcPts val="4246"/>
              </a:lnSpc>
              <a:buAutoNum type="arabicPeriod"/>
            </a:pPr>
            <a:r>
              <a:rPr lang="en-US" sz="3032">
                <a:solidFill>
                  <a:srgbClr val="191919"/>
                </a:solidFill>
                <a:latin typeface="Canva Sans"/>
                <a:ea typeface="Canva Sans"/>
                <a:cs typeface="Canva Sans"/>
                <a:sym typeface="Canva Sans"/>
              </a:rPr>
              <a:t>सूचनाएं एवं व्यवस्था विषयक निर्देश किसी एक व्यक्ति के नाम से न होने पर अथवा सामूहिक होने पर कभी इसमें कोई संबोधन नहीं होता। </a:t>
            </a:r>
          </a:p>
          <a:p>
            <a:pPr marL="654809" lvl="1" indent="-327404" algn="just">
              <a:lnSpc>
                <a:spcPts val="4246"/>
              </a:lnSpc>
              <a:buAutoNum type="arabicPeriod"/>
            </a:pPr>
            <a:r>
              <a:rPr lang="en-US" sz="3032">
                <a:solidFill>
                  <a:srgbClr val="191919"/>
                </a:solidFill>
                <a:latin typeface="Canva Sans"/>
                <a:ea typeface="Canva Sans"/>
                <a:cs typeface="Canva Sans"/>
                <a:sym typeface="Canva Sans"/>
              </a:rPr>
              <a:t>ज्ञापन हमेशा आदेशात्मक शैली में लिखा जाता हैं। </a:t>
            </a:r>
          </a:p>
          <a:p>
            <a:pPr marL="654809" lvl="1" indent="-327404" algn="just">
              <a:lnSpc>
                <a:spcPts val="4246"/>
              </a:lnSpc>
              <a:buAutoNum type="arabicPeriod"/>
            </a:pPr>
            <a:r>
              <a:rPr lang="en-US" sz="3032">
                <a:solidFill>
                  <a:srgbClr val="191919"/>
                </a:solidFill>
                <a:latin typeface="Canva Sans"/>
                <a:ea typeface="Canva Sans"/>
                <a:cs typeface="Canva Sans"/>
                <a:sym typeface="Canva Sans"/>
              </a:rPr>
              <a:t>इसकी संरचना में कर्मवाच्य वाक्यों का प्रयोग होता हैं। </a:t>
            </a:r>
          </a:p>
          <a:p>
            <a:pPr marL="654809" lvl="1" indent="-327404" algn="just">
              <a:lnSpc>
                <a:spcPts val="4246"/>
              </a:lnSpc>
              <a:buAutoNum type="arabicPeriod"/>
            </a:pPr>
            <a:r>
              <a:rPr lang="en-US" sz="3032">
                <a:solidFill>
                  <a:srgbClr val="191919"/>
                </a:solidFill>
                <a:latin typeface="Canva Sans"/>
                <a:ea typeface="Canva Sans"/>
                <a:cs typeface="Canva Sans"/>
                <a:sym typeface="Canva Sans"/>
              </a:rPr>
              <a:t>प्रतिलिपि के अंतर्गत विभागों, एककों, इकाइयों, कर्मचारियों के नाम दिए जाते है।</a:t>
            </a:r>
          </a:p>
          <a:p>
            <a:pPr marL="654809" lvl="1" indent="-327404" algn="just">
              <a:lnSpc>
                <a:spcPts val="4246"/>
              </a:lnSpc>
              <a:buAutoNum type="arabicPeriod"/>
            </a:pPr>
            <a:r>
              <a:rPr lang="en-US" sz="3032">
                <a:solidFill>
                  <a:srgbClr val="191919"/>
                </a:solidFill>
                <a:latin typeface="Canva Sans"/>
                <a:ea typeface="Canva Sans"/>
                <a:cs typeface="Canva Sans"/>
                <a:sym typeface="Canva Sans"/>
              </a:rPr>
              <a:t>ज्ञापन के अंत में दाहिनी ओर भेजने वाले अधिकारी के हस्ताक्षर होते है। हस्ताक्षर के नीचे पदनाम होता हैं। </a:t>
            </a:r>
          </a:p>
          <a:p>
            <a:pPr marL="654809" lvl="1" indent="-327404" algn="just">
              <a:lnSpc>
                <a:spcPts val="4246"/>
              </a:lnSpc>
              <a:buAutoNum type="arabicPeriod"/>
            </a:pPr>
            <a:r>
              <a:rPr lang="en-US" sz="3032">
                <a:solidFill>
                  <a:srgbClr val="191919"/>
                </a:solidFill>
                <a:latin typeface="Canva Sans"/>
                <a:ea typeface="Canva Sans"/>
                <a:cs typeface="Canva Sans"/>
                <a:sym typeface="Canva Sans"/>
              </a:rPr>
              <a:t>अधीनस्थ और संलग्न कार्यालय से पत्र व्यवहार करते समय सामान्यतः कार्यालय ज्ञापन का प्रयोग नहीं होता हैं। </a:t>
            </a:r>
          </a:p>
          <a:p>
            <a:pPr marL="654809" lvl="1" indent="-327404" algn="just">
              <a:lnSpc>
                <a:spcPts val="4246"/>
              </a:lnSpc>
              <a:buAutoNum type="arabicPeriod"/>
            </a:pPr>
            <a:r>
              <a:rPr lang="en-US" sz="3032">
                <a:solidFill>
                  <a:srgbClr val="191919"/>
                </a:solidFill>
                <a:latin typeface="Canva Sans"/>
                <a:ea typeface="Canva Sans"/>
                <a:cs typeface="Canva Sans"/>
                <a:sym typeface="Canva Sans"/>
              </a:rPr>
              <a:t>जो आदेश पूरी तरह सरकारी नहीं होते वे ज्ञापन द्वारा भेजे जाते हैं</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3442786" y="1689411"/>
            <a:ext cx="12755237" cy="8105488"/>
          </a:xfrm>
          <a:prstGeom prst="rect">
            <a:avLst/>
          </a:prstGeom>
        </p:spPr>
        <p:txBody>
          <a:bodyPr lIns="0" tIns="0" rIns="0" bIns="0" rtlCol="0" anchor="t">
            <a:spAutoFit/>
          </a:bodyPr>
          <a:lstStyle/>
          <a:p>
            <a:pPr algn="l">
              <a:lnSpc>
                <a:spcPts val="4635"/>
              </a:lnSpc>
            </a:pPr>
            <a:r>
              <a:rPr lang="en-US" sz="3111" spc="49">
                <a:solidFill>
                  <a:srgbClr val="191919"/>
                </a:solidFill>
                <a:latin typeface="Open Sauce"/>
                <a:ea typeface="Open Sauce"/>
                <a:cs typeface="Open Sauce"/>
                <a:sym typeface="Open Sauce"/>
              </a:rPr>
              <a:t>“पत्र आलेखन का ऐसा रूप, जिसके द्वारा समान सूचना, निर्देश, अनुदेश इत्यादि सभी सम्बन्धित अथवा अधीनस्थ अधिकारियों को विभिन्न कार्यों के संदर्भ में प्रतिलिपियों के माध्यम से प्रेषित किया जाता है, परिपत्र कहलाता है।”</a:t>
            </a:r>
          </a:p>
          <a:p>
            <a:pPr algn="ctr">
              <a:lnSpc>
                <a:spcPts val="4635"/>
              </a:lnSpc>
            </a:pPr>
            <a:r>
              <a:rPr lang="en-US" sz="3111" b="1" spc="49">
                <a:solidFill>
                  <a:srgbClr val="191919"/>
                </a:solidFill>
                <a:latin typeface="Open Sauce Bold"/>
                <a:ea typeface="Open Sauce Bold"/>
                <a:cs typeface="Open Sauce Bold"/>
                <a:sym typeface="Open Sauce Bold"/>
              </a:rPr>
              <a:t>या</a:t>
            </a:r>
          </a:p>
          <a:p>
            <a:pPr algn="l">
              <a:lnSpc>
                <a:spcPts val="4635"/>
              </a:lnSpc>
            </a:pPr>
            <a:r>
              <a:rPr lang="en-US" sz="3111" spc="49">
                <a:solidFill>
                  <a:srgbClr val="191919"/>
                </a:solidFill>
                <a:latin typeface="Open Sauce"/>
                <a:ea typeface="Open Sauce"/>
                <a:cs typeface="Open Sauce"/>
                <a:sym typeface="Open Sauce"/>
              </a:rPr>
              <a:t>“जब प्रेषक एक हो, विषय एक हो लेकिन प्रेषिती (प्राप्तकर्ता) अनेक हों तब सरकारी पत्र ही परिपत्र बन जाता है।”</a:t>
            </a:r>
          </a:p>
          <a:p>
            <a:pPr algn="l">
              <a:lnSpc>
                <a:spcPts val="4635"/>
              </a:lnSpc>
            </a:pPr>
            <a:r>
              <a:rPr lang="en-US" sz="3111" spc="49">
                <a:solidFill>
                  <a:srgbClr val="191919"/>
                </a:solidFill>
                <a:latin typeface="Open Sauce"/>
                <a:ea typeface="Open Sauce"/>
                <a:cs typeface="Open Sauce"/>
                <a:sym typeface="Open Sauce"/>
              </a:rPr>
              <a:t>यह अनेक विभागों/कार्यालयों को एक साथ भेजा जाता है। यह किसी विभाग अथवा कार्यालय द्वारा अपने अधीनस्थ कार्यालयों को भेजा जाता है।</a:t>
            </a:r>
          </a:p>
          <a:p>
            <a:pPr algn="l">
              <a:lnSpc>
                <a:spcPts val="4635"/>
              </a:lnSpc>
            </a:pPr>
            <a:r>
              <a:rPr lang="en-US" sz="3111" spc="49">
                <a:solidFill>
                  <a:srgbClr val="191919"/>
                </a:solidFill>
                <a:latin typeface="Open Sauce"/>
                <a:ea typeface="Open Sauce"/>
                <a:cs typeface="Open Sauce"/>
                <a:sym typeface="Open Sauce"/>
              </a:rPr>
              <a:t>इसका प्रारूप सरकारी पत्र के उसी प्रारूप का हो जायेगा जैसा सरकारी पत्र हो; यथा- यदि शासकीय पत्र का परिपत्र हो तो वह शासकीय पत्र के प्रारूप में होगा बस प्रेषिती (सेवा में) की जगह एक न होकर क्रम देकर सभी का उल्लेख कर दिया जायेगा।</a:t>
            </a:r>
          </a:p>
          <a:p>
            <a:pPr algn="l">
              <a:lnSpc>
                <a:spcPts val="4635"/>
              </a:lnSpc>
            </a:pPr>
            <a:r>
              <a:rPr lang="en-US" sz="3111" spc="49">
                <a:solidFill>
                  <a:srgbClr val="191919"/>
                </a:solidFill>
                <a:latin typeface="Open Sauce"/>
                <a:ea typeface="Open Sauce"/>
                <a:cs typeface="Open Sauce"/>
                <a:sym typeface="Open Sauce"/>
              </a:rPr>
              <a:t>अर्थात् इसकी अपनी कोई निश्चित भाषा-शैली नहीं होती, बल्कि परिपत्र की भाषा-शैली और प्रारूप उसी पत्र के अनुरूप हो जाता है जिस रूप में परिपत्र भेजा जाता है।</a:t>
            </a:r>
          </a:p>
          <a:p>
            <a:pPr algn="l">
              <a:lnSpc>
                <a:spcPts val="4635"/>
              </a:lnSpc>
            </a:pPr>
            <a:endParaRPr lang="en-US" sz="3111" spc="49">
              <a:solidFill>
                <a:srgbClr val="191919"/>
              </a:solidFill>
              <a:latin typeface="Open Sauce"/>
              <a:ea typeface="Open Sauce"/>
              <a:cs typeface="Open Sauce"/>
              <a:sym typeface="Open Sauce"/>
            </a:endParaRPr>
          </a:p>
        </p:txBody>
      </p:sp>
      <p:sp>
        <p:nvSpPr>
          <p:cNvPr id="3" name="TextBox 3"/>
          <p:cNvSpPr txBox="1"/>
          <p:nvPr/>
        </p:nvSpPr>
        <p:spPr>
          <a:xfrm>
            <a:off x="8997677" y="439845"/>
            <a:ext cx="1645455"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परिपत्र</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074281" y="1380281"/>
            <a:ext cx="6500563" cy="1088030"/>
          </a:xfrm>
          <a:prstGeom prst="rect">
            <a:avLst/>
          </a:prstGeom>
        </p:spPr>
        <p:txBody>
          <a:bodyPr lIns="0" tIns="0" rIns="0" bIns="0" rtlCol="0" anchor="t">
            <a:spAutoFit/>
          </a:bodyPr>
          <a:lstStyle/>
          <a:p>
            <a:pPr marL="0" lvl="0" indent="0" algn="l">
              <a:lnSpc>
                <a:spcPts val="8927"/>
              </a:lnSpc>
              <a:spcBef>
                <a:spcPct val="0"/>
              </a:spcBef>
            </a:pPr>
            <a:r>
              <a:rPr lang="en-US" sz="6377" b="1" spc="-127">
                <a:solidFill>
                  <a:srgbClr val="191919"/>
                </a:solidFill>
                <a:latin typeface="Open Sauce Bold"/>
                <a:ea typeface="Open Sauce Bold"/>
                <a:cs typeface="Open Sauce Bold"/>
                <a:sym typeface="Open Sauce Bold"/>
              </a:rPr>
              <a:t>परिपत्र की विशेषताएँ</a:t>
            </a:r>
          </a:p>
        </p:txBody>
      </p:sp>
      <p:grpSp>
        <p:nvGrpSpPr>
          <p:cNvPr id="3" name="Group 3"/>
          <p:cNvGrpSpPr/>
          <p:nvPr/>
        </p:nvGrpSpPr>
        <p:grpSpPr>
          <a:xfrm>
            <a:off x="15017929" y="-2533783"/>
            <a:ext cx="5002094" cy="500209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alpha val="32941"/>
              </a:srgbClr>
            </a:solidFill>
            <a:ln w="742950" cap="sq">
              <a:solidFill>
                <a:srgbClr val="106861">
                  <a:alpha val="32941"/>
                </a:srgbClr>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1997137" y="7075637"/>
            <a:ext cx="5578401" cy="557840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9" name="TextBox 9"/>
          <p:cNvSpPr txBox="1"/>
          <p:nvPr/>
        </p:nvSpPr>
        <p:spPr>
          <a:xfrm>
            <a:off x="3504803" y="3153142"/>
            <a:ext cx="13639520" cy="3180514"/>
          </a:xfrm>
          <a:prstGeom prst="rect">
            <a:avLst/>
          </a:prstGeom>
        </p:spPr>
        <p:txBody>
          <a:bodyPr lIns="0" tIns="0" rIns="0" bIns="0" rtlCol="0" anchor="t">
            <a:spAutoFit/>
          </a:bodyPr>
          <a:lstStyle/>
          <a:p>
            <a:pPr marL="654809" lvl="1" indent="-327404" algn="just">
              <a:lnSpc>
                <a:spcPts val="4246"/>
              </a:lnSpc>
              <a:buAutoNum type="arabicPeriod"/>
            </a:pPr>
            <a:r>
              <a:rPr lang="en-US" sz="3032">
                <a:solidFill>
                  <a:srgbClr val="191919"/>
                </a:solidFill>
                <a:latin typeface="Canva Sans"/>
                <a:ea typeface="Canva Sans"/>
                <a:cs typeface="Canva Sans"/>
                <a:sym typeface="Canva Sans"/>
              </a:rPr>
              <a:t>उद्गम और संचालन – प्रेषक एक, प्रेषिती अनेक। यथानुरूप एकदिशीय या द्विद्विशीय संचलन।</a:t>
            </a:r>
          </a:p>
          <a:p>
            <a:pPr marL="654809" lvl="1" indent="-327404" algn="just">
              <a:lnSpc>
                <a:spcPts val="4246"/>
              </a:lnSpc>
              <a:buAutoNum type="arabicPeriod"/>
            </a:pPr>
            <a:r>
              <a:rPr lang="en-US" sz="3032">
                <a:solidFill>
                  <a:srgbClr val="191919"/>
                </a:solidFill>
                <a:latin typeface="Canva Sans"/>
                <a:ea typeface="Canva Sans"/>
                <a:cs typeface="Canva Sans"/>
                <a:sym typeface="Canva Sans"/>
              </a:rPr>
              <a:t>विषयवस्तु – यह जिस पत्र पर आधारित होता है उसी की विषयवस्तु ग्रहण कर लेता है।</a:t>
            </a:r>
          </a:p>
          <a:p>
            <a:pPr marL="654809" lvl="1" indent="-327404" algn="just">
              <a:lnSpc>
                <a:spcPts val="4246"/>
              </a:lnSpc>
              <a:buAutoNum type="arabicPeriod"/>
            </a:pPr>
            <a:r>
              <a:rPr lang="en-US" sz="3032">
                <a:solidFill>
                  <a:srgbClr val="191919"/>
                </a:solidFill>
                <a:latin typeface="Canva Sans"/>
                <a:ea typeface="Canva Sans"/>
                <a:cs typeface="Canva Sans"/>
                <a:sym typeface="Canva Sans"/>
              </a:rPr>
              <a:t>प्रारूप एवं भाषा-शैली – इसकी कोई निश्चित भाषा-शैली और प्रारूप नहीं होती है, बल्कि यह पत्र के उसी प्रारूप व भाषा-शैली का अनुकरण करता है जिस में भेजा जाता है; यथा – सरकारी पत्र का परिपत्र सरकारी पत्र का प्रारूप व भाषा शैली में भेजा जाता है।</a:t>
            </a:r>
          </a:p>
          <a:p>
            <a:pPr marL="654809" lvl="1" indent="-327404" algn="just">
              <a:lnSpc>
                <a:spcPts val="4246"/>
              </a:lnSpc>
              <a:buAutoNum type="arabicPeriod"/>
            </a:pPr>
            <a:r>
              <a:rPr lang="en-US" sz="3032">
                <a:solidFill>
                  <a:srgbClr val="191919"/>
                </a:solidFill>
                <a:latin typeface="Canva Sans"/>
                <a:ea typeface="Canva Sans"/>
                <a:cs typeface="Canva Sans"/>
                <a:sym typeface="Canva Sans"/>
              </a:rPr>
              <a:t>अन्य – परिपत्र का शाब्दिक अर्थ एक से अधिक वत्रों को किसी सामान्य विषय पर भेजे जाने से है।</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Freeform 3"/>
          <p:cNvSpPr/>
          <p:nvPr/>
        </p:nvSpPr>
        <p:spPr>
          <a:xfrm>
            <a:off x="10245962" y="1123719"/>
            <a:ext cx="7548176" cy="8805159"/>
          </a:xfrm>
          <a:custGeom>
            <a:avLst/>
            <a:gdLst/>
            <a:ahLst/>
            <a:cxnLst/>
            <a:rect l="l" t="t" r="r" b="b"/>
            <a:pathLst>
              <a:path w="7548176" h="8805159">
                <a:moveTo>
                  <a:pt x="0" y="0"/>
                </a:moveTo>
                <a:lnTo>
                  <a:pt x="7548176" y="0"/>
                </a:lnTo>
                <a:lnTo>
                  <a:pt x="7548176" y="8805159"/>
                </a:lnTo>
                <a:lnTo>
                  <a:pt x="0" y="8805159"/>
                </a:lnTo>
                <a:lnTo>
                  <a:pt x="0" y="0"/>
                </a:lnTo>
                <a:close/>
              </a:path>
            </a:pathLst>
          </a:custGeom>
          <a:blipFill>
            <a:blip r:embed="rId3"/>
            <a:stretch>
              <a:fillRect l="-1147" t="-4175" r="-173"/>
            </a:stretch>
          </a:blipFill>
        </p:spPr>
      </p:sp>
      <p:sp>
        <p:nvSpPr>
          <p:cNvPr id="4" name="Freeform 4"/>
          <p:cNvSpPr/>
          <p:nvPr/>
        </p:nvSpPr>
        <p:spPr>
          <a:xfrm>
            <a:off x="430851" y="1028700"/>
            <a:ext cx="7142614" cy="8995196"/>
          </a:xfrm>
          <a:custGeom>
            <a:avLst/>
            <a:gdLst/>
            <a:ahLst/>
            <a:cxnLst/>
            <a:rect l="l" t="t" r="r" b="b"/>
            <a:pathLst>
              <a:path w="7142614" h="8995196">
                <a:moveTo>
                  <a:pt x="0" y="0"/>
                </a:moveTo>
                <a:lnTo>
                  <a:pt x="7142614" y="0"/>
                </a:lnTo>
                <a:lnTo>
                  <a:pt x="7142614" y="8995196"/>
                </a:lnTo>
                <a:lnTo>
                  <a:pt x="0" y="8995196"/>
                </a:lnTo>
                <a:lnTo>
                  <a:pt x="0" y="0"/>
                </a:lnTo>
                <a:close/>
              </a:path>
            </a:pathLst>
          </a:custGeom>
          <a:blipFill>
            <a:blip r:embed="rId4"/>
            <a:stretch>
              <a:fillRect/>
            </a:stretch>
          </a:blipFill>
        </p:spPr>
      </p:sp>
      <p:sp>
        <p:nvSpPr>
          <p:cNvPr id="5" name="TextBox 5"/>
          <p:cNvSpPr txBox="1"/>
          <p:nvPr/>
        </p:nvSpPr>
        <p:spPr>
          <a:xfrm>
            <a:off x="7001881" y="67498"/>
            <a:ext cx="4284237"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परिपत्र के उदाहरण</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3422171" y="1919431"/>
            <a:ext cx="12755237" cy="7524463"/>
          </a:xfrm>
          <a:prstGeom prst="rect">
            <a:avLst/>
          </a:prstGeom>
        </p:spPr>
        <p:txBody>
          <a:bodyPr lIns="0" tIns="0" rIns="0" bIns="0" rtlCol="0" anchor="t">
            <a:spAutoFit/>
          </a:bodyPr>
          <a:lstStyle/>
          <a:p>
            <a:pPr algn="l">
              <a:lnSpc>
                <a:spcPts val="4635"/>
              </a:lnSpc>
            </a:pPr>
            <a:r>
              <a:rPr lang="en-US" sz="3111" spc="49">
                <a:solidFill>
                  <a:srgbClr val="191919"/>
                </a:solidFill>
                <a:latin typeface="Open Sauce"/>
                <a:ea typeface="Open Sauce"/>
                <a:cs typeface="Open Sauce"/>
                <a:sym typeface="Open Sauce"/>
              </a:rPr>
              <a:t>“कार्यालय आदेश शासकीय पत्र-व्यवहार का वह विशिष्ट रूप है जिसके माध्यम से किसी कार्यालय अथवा सरकारी संस्थान अथवा व्यापारिक संस्थान में एक वरिष्ठ अधिकारी अपने अधीनस्थ अधिकारियों / कर्मचारियों के विभिन्न सेवा सम्बन्धी मामलों में; जैसे – नये पदों की स्वीकृति, वित्तीय स्वीकृति, अवकाश की स्वीकृति, अनुशासनिक मामले आदि की सूचना-विषयक संदेश दिन-प्रतिदिन के काम-काज के सम्बन्ध में प्रशासकीय दृष्टिकोण से जारी करते हैं।”</a:t>
            </a:r>
          </a:p>
          <a:p>
            <a:pPr algn="ctr">
              <a:lnSpc>
                <a:spcPts val="4635"/>
              </a:lnSpc>
            </a:pPr>
            <a:r>
              <a:rPr lang="en-US" sz="3111" b="1" spc="49">
                <a:solidFill>
                  <a:srgbClr val="191919"/>
                </a:solidFill>
                <a:latin typeface="Open Sauce Bold"/>
                <a:ea typeface="Open Sauce Bold"/>
                <a:cs typeface="Open Sauce Bold"/>
                <a:sym typeface="Open Sauce Bold"/>
              </a:rPr>
              <a:t>अथवा</a:t>
            </a:r>
          </a:p>
          <a:p>
            <a:pPr algn="l">
              <a:lnSpc>
                <a:spcPts val="4635"/>
              </a:lnSpc>
            </a:pPr>
            <a:r>
              <a:rPr lang="en-US" sz="3111" spc="49">
                <a:solidFill>
                  <a:srgbClr val="191919"/>
                </a:solidFill>
                <a:latin typeface="Open Sauce"/>
                <a:ea typeface="Open Sauce"/>
                <a:cs typeface="Open Sauce"/>
                <a:sym typeface="Open Sauce"/>
              </a:rPr>
              <a:t>“कार्यालय आदेश शासकीय पत्र-व्यवहार का वह विशिष्ट रूप है जिसका प्रयोग किसी कार्यालय या सरकारी संस्थान अथवा व्यापारिक संस्थान द्वारा आंतरिक प्रशासन सम्बंधी अनुदेश करने के लिये किया जाता है।”</a:t>
            </a:r>
          </a:p>
          <a:p>
            <a:pPr algn="l">
              <a:lnSpc>
                <a:spcPts val="4635"/>
              </a:lnSpc>
            </a:pPr>
            <a:endParaRPr lang="en-US" sz="3111" spc="49">
              <a:solidFill>
                <a:srgbClr val="191919"/>
              </a:solidFill>
              <a:latin typeface="Open Sauce"/>
              <a:ea typeface="Open Sauce"/>
              <a:cs typeface="Open Sauce"/>
              <a:sym typeface="Open Sauce"/>
            </a:endParaRP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यह अधिकारियों और कर्मचारियों दोनों के लिये निर्गत किया जा सकता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इसकी भाषा सूचनापरक और शैली अन्य पुरुष की होती है।</a:t>
            </a:r>
          </a:p>
        </p:txBody>
      </p:sp>
      <p:sp>
        <p:nvSpPr>
          <p:cNvPr id="3" name="TextBox 3"/>
          <p:cNvSpPr txBox="1"/>
          <p:nvPr/>
        </p:nvSpPr>
        <p:spPr>
          <a:xfrm>
            <a:off x="7822595" y="707846"/>
            <a:ext cx="3954390"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कार्यालय आदेश</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4947887" y="741201"/>
            <a:ext cx="10070042" cy="1088030"/>
          </a:xfrm>
          <a:prstGeom prst="rect">
            <a:avLst/>
          </a:prstGeom>
        </p:spPr>
        <p:txBody>
          <a:bodyPr lIns="0" tIns="0" rIns="0" bIns="0" rtlCol="0" anchor="t">
            <a:spAutoFit/>
          </a:bodyPr>
          <a:lstStyle/>
          <a:p>
            <a:pPr marL="0" lvl="0" indent="0" algn="l">
              <a:lnSpc>
                <a:spcPts val="8927"/>
              </a:lnSpc>
              <a:spcBef>
                <a:spcPct val="0"/>
              </a:spcBef>
            </a:pPr>
            <a:r>
              <a:rPr lang="en-US" sz="6377" b="1" spc="-127">
                <a:solidFill>
                  <a:srgbClr val="191919"/>
                </a:solidFill>
                <a:latin typeface="Open Sauce Bold"/>
                <a:ea typeface="Open Sauce Bold"/>
                <a:cs typeface="Open Sauce Bold"/>
                <a:sym typeface="Open Sauce Bold"/>
              </a:rPr>
              <a:t>कार्यालय आदेश की विशेषताएँ</a:t>
            </a:r>
          </a:p>
        </p:txBody>
      </p:sp>
      <p:grpSp>
        <p:nvGrpSpPr>
          <p:cNvPr id="3" name="Group 3"/>
          <p:cNvGrpSpPr/>
          <p:nvPr/>
        </p:nvGrpSpPr>
        <p:grpSpPr>
          <a:xfrm>
            <a:off x="15017929" y="-2533783"/>
            <a:ext cx="5002094" cy="500209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alpha val="32941"/>
              </a:srgbClr>
            </a:solidFill>
            <a:ln w="742950" cap="sq">
              <a:solidFill>
                <a:srgbClr val="106861">
                  <a:alpha val="32941"/>
                </a:srgbClr>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1997137" y="7075637"/>
            <a:ext cx="5578401" cy="557840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9" name="TextBox 9"/>
          <p:cNvSpPr txBox="1"/>
          <p:nvPr/>
        </p:nvSpPr>
        <p:spPr>
          <a:xfrm>
            <a:off x="2662568" y="2411161"/>
            <a:ext cx="14387103" cy="5360442"/>
          </a:xfrm>
          <a:prstGeom prst="rect">
            <a:avLst/>
          </a:prstGeom>
        </p:spPr>
        <p:txBody>
          <a:bodyPr lIns="0" tIns="0" rIns="0" bIns="0" rtlCol="0" anchor="t">
            <a:spAutoFit/>
          </a:bodyPr>
          <a:lstStyle/>
          <a:p>
            <a:pPr algn="ctr">
              <a:lnSpc>
                <a:spcPts val="4782"/>
              </a:lnSpc>
              <a:spcBef>
                <a:spcPct val="0"/>
              </a:spcBef>
            </a:pPr>
            <a:r>
              <a:rPr lang="en-US" sz="3415" b="1" dirty="0" err="1">
                <a:solidFill>
                  <a:srgbClr val="191919"/>
                </a:solidFill>
                <a:latin typeface="Montserrat Bold"/>
                <a:ea typeface="Montserrat Bold"/>
                <a:cs typeface="Montserrat Bold"/>
                <a:sym typeface="Montserrat Bold"/>
              </a:rPr>
              <a:t>कार्यालय-आदेश</a:t>
            </a:r>
            <a:r>
              <a:rPr lang="en-US" sz="3415" b="1" dirty="0">
                <a:solidFill>
                  <a:srgbClr val="191919"/>
                </a:solidFill>
                <a:latin typeface="Montserrat Bold"/>
                <a:ea typeface="Montserrat Bold"/>
                <a:cs typeface="Montserrat Bold"/>
                <a:sym typeface="Montserrat Bold"/>
              </a:rPr>
              <a:t> </a:t>
            </a:r>
            <a:r>
              <a:rPr lang="en-US" sz="3415" b="1" dirty="0" err="1">
                <a:solidFill>
                  <a:srgbClr val="191919"/>
                </a:solidFill>
                <a:latin typeface="Montserrat Bold"/>
                <a:ea typeface="Montserrat Bold"/>
                <a:cs typeface="Montserrat Bold"/>
                <a:sym typeface="Montserrat Bold"/>
              </a:rPr>
              <a:t>आंतरिक</a:t>
            </a:r>
            <a:r>
              <a:rPr lang="en-US" sz="3415" b="1" dirty="0">
                <a:solidFill>
                  <a:srgbClr val="191919"/>
                </a:solidFill>
                <a:latin typeface="Montserrat Bold"/>
                <a:ea typeface="Montserrat Bold"/>
                <a:cs typeface="Montserrat Bold"/>
                <a:sym typeface="Montserrat Bold"/>
              </a:rPr>
              <a:t> </a:t>
            </a:r>
            <a:r>
              <a:rPr lang="en-US" sz="3415" b="1" dirty="0" err="1">
                <a:solidFill>
                  <a:srgbClr val="191919"/>
                </a:solidFill>
                <a:latin typeface="Montserrat Bold"/>
                <a:ea typeface="Montserrat Bold"/>
                <a:cs typeface="Montserrat Bold"/>
                <a:sym typeface="Montserrat Bold"/>
              </a:rPr>
              <a:t>प्रशासन</a:t>
            </a:r>
            <a:r>
              <a:rPr lang="en-US" sz="3415" b="1" dirty="0">
                <a:solidFill>
                  <a:srgbClr val="191919"/>
                </a:solidFill>
                <a:latin typeface="Montserrat Bold"/>
                <a:ea typeface="Montserrat Bold"/>
                <a:cs typeface="Montserrat Bold"/>
                <a:sym typeface="Montserrat Bold"/>
              </a:rPr>
              <a:t> </a:t>
            </a:r>
            <a:r>
              <a:rPr lang="en-US" sz="3415" b="1" dirty="0" err="1">
                <a:solidFill>
                  <a:srgbClr val="191919"/>
                </a:solidFill>
                <a:latin typeface="Montserrat Bold"/>
                <a:ea typeface="Montserrat Bold"/>
                <a:cs typeface="Montserrat Bold"/>
                <a:sym typeface="Montserrat Bold"/>
              </a:rPr>
              <a:t>सम्बन्धी</a:t>
            </a:r>
            <a:r>
              <a:rPr lang="en-US" sz="3415" b="1" dirty="0">
                <a:solidFill>
                  <a:srgbClr val="191919"/>
                </a:solidFill>
                <a:latin typeface="Montserrat Bold"/>
                <a:ea typeface="Montserrat Bold"/>
                <a:cs typeface="Montserrat Bold"/>
                <a:sym typeface="Montserrat Bold"/>
              </a:rPr>
              <a:t> </a:t>
            </a:r>
            <a:r>
              <a:rPr lang="en-US" sz="3415" b="1" dirty="0" err="1">
                <a:solidFill>
                  <a:srgbClr val="191919"/>
                </a:solidFill>
                <a:latin typeface="Montserrat Bold"/>
                <a:ea typeface="Montserrat Bold"/>
                <a:cs typeface="Montserrat Bold"/>
                <a:sym typeface="Montserrat Bold"/>
              </a:rPr>
              <a:t>निम्न</a:t>
            </a:r>
            <a:r>
              <a:rPr lang="en-US" sz="3415" b="1" dirty="0">
                <a:solidFill>
                  <a:srgbClr val="191919"/>
                </a:solidFill>
                <a:latin typeface="Montserrat Bold"/>
                <a:ea typeface="Montserrat Bold"/>
                <a:cs typeface="Montserrat Bold"/>
                <a:sym typeface="Montserrat Bold"/>
              </a:rPr>
              <a:t> </a:t>
            </a:r>
            <a:r>
              <a:rPr lang="en-US" sz="3415" b="1" dirty="0" err="1">
                <a:solidFill>
                  <a:srgbClr val="191919"/>
                </a:solidFill>
                <a:latin typeface="Montserrat Bold"/>
                <a:ea typeface="Montserrat Bold"/>
                <a:cs typeface="Montserrat Bold"/>
                <a:sym typeface="Montserrat Bold"/>
              </a:rPr>
              <a:t>मामलों</a:t>
            </a:r>
            <a:r>
              <a:rPr lang="en-US" sz="3415" b="1" dirty="0">
                <a:solidFill>
                  <a:srgbClr val="191919"/>
                </a:solidFill>
                <a:latin typeface="Montserrat Bold"/>
                <a:ea typeface="Montserrat Bold"/>
                <a:cs typeface="Montserrat Bold"/>
                <a:sym typeface="Montserrat Bold"/>
              </a:rPr>
              <a:t> </a:t>
            </a:r>
            <a:r>
              <a:rPr lang="en-US" sz="3415" b="1" dirty="0" err="1">
                <a:solidFill>
                  <a:srgbClr val="191919"/>
                </a:solidFill>
                <a:latin typeface="Montserrat Bold"/>
                <a:ea typeface="Montserrat Bold"/>
                <a:cs typeface="Montserrat Bold"/>
                <a:sym typeface="Montserrat Bold"/>
              </a:rPr>
              <a:t>में</a:t>
            </a:r>
            <a:r>
              <a:rPr lang="en-US" sz="3415" b="1" dirty="0">
                <a:solidFill>
                  <a:srgbClr val="191919"/>
                </a:solidFill>
                <a:latin typeface="Montserrat Bold"/>
                <a:ea typeface="Montserrat Bold"/>
                <a:cs typeface="Montserrat Bold"/>
                <a:sym typeface="Montserrat Bold"/>
              </a:rPr>
              <a:t> </a:t>
            </a:r>
            <a:r>
              <a:rPr lang="en-US" sz="3415" b="1" dirty="0" err="1">
                <a:solidFill>
                  <a:srgbClr val="191919"/>
                </a:solidFill>
                <a:latin typeface="Montserrat Bold"/>
                <a:ea typeface="Montserrat Bold"/>
                <a:cs typeface="Montserrat Bold"/>
                <a:sym typeface="Montserrat Bold"/>
              </a:rPr>
              <a:t>निर्गत</a:t>
            </a:r>
            <a:r>
              <a:rPr lang="en-US" sz="3415" b="1" dirty="0">
                <a:solidFill>
                  <a:srgbClr val="191919"/>
                </a:solidFill>
                <a:latin typeface="Montserrat Bold"/>
                <a:ea typeface="Montserrat Bold"/>
                <a:cs typeface="Montserrat Bold"/>
                <a:sym typeface="Montserrat Bold"/>
              </a:rPr>
              <a:t> </a:t>
            </a:r>
            <a:r>
              <a:rPr lang="en-US" sz="3415" b="1" dirty="0" err="1">
                <a:solidFill>
                  <a:srgbClr val="191919"/>
                </a:solidFill>
                <a:latin typeface="Montserrat Bold"/>
                <a:ea typeface="Montserrat Bold"/>
                <a:cs typeface="Montserrat Bold"/>
                <a:sym typeface="Montserrat Bold"/>
              </a:rPr>
              <a:t>किये</a:t>
            </a:r>
            <a:r>
              <a:rPr lang="en-US" sz="3415" b="1" dirty="0">
                <a:solidFill>
                  <a:srgbClr val="191919"/>
                </a:solidFill>
                <a:latin typeface="Montserrat Bold"/>
                <a:ea typeface="Montserrat Bold"/>
                <a:cs typeface="Montserrat Bold"/>
                <a:sym typeface="Montserrat Bold"/>
              </a:rPr>
              <a:t> </a:t>
            </a:r>
            <a:r>
              <a:rPr lang="en-US" sz="3415" b="1" dirty="0" err="1">
                <a:solidFill>
                  <a:srgbClr val="191919"/>
                </a:solidFill>
                <a:latin typeface="Montserrat Bold"/>
                <a:ea typeface="Montserrat Bold"/>
                <a:cs typeface="Montserrat Bold"/>
                <a:sym typeface="Montserrat Bold"/>
              </a:rPr>
              <a:t>जाते</a:t>
            </a:r>
            <a:r>
              <a:rPr lang="en-US" sz="3415" b="1" dirty="0">
                <a:solidFill>
                  <a:srgbClr val="191919"/>
                </a:solidFill>
                <a:latin typeface="Montserrat Bold"/>
                <a:ea typeface="Montserrat Bold"/>
                <a:cs typeface="Montserrat Bold"/>
                <a:sym typeface="Montserrat Bold"/>
              </a:rPr>
              <a:t> </a:t>
            </a:r>
            <a:r>
              <a:rPr lang="en-US" sz="3415" b="1" dirty="0" err="1">
                <a:solidFill>
                  <a:srgbClr val="191919"/>
                </a:solidFill>
                <a:latin typeface="Montserrat Bold"/>
                <a:ea typeface="Montserrat Bold"/>
                <a:cs typeface="Montserrat Bold"/>
                <a:sym typeface="Montserrat Bold"/>
              </a:rPr>
              <a:t>हैं</a:t>
            </a:r>
            <a:r>
              <a:rPr lang="en-US" sz="3415" b="1" dirty="0">
                <a:solidFill>
                  <a:srgbClr val="191919"/>
                </a:solidFill>
                <a:latin typeface="Montserrat Bold"/>
                <a:ea typeface="Montserrat Bold"/>
                <a:cs typeface="Montserrat Bold"/>
                <a:sym typeface="Montserrat Bold"/>
              </a:rPr>
              <a:t>; </a:t>
            </a:r>
            <a:r>
              <a:rPr lang="en-US" sz="3415" b="1" dirty="0" err="1">
                <a:solidFill>
                  <a:srgbClr val="191919"/>
                </a:solidFill>
                <a:latin typeface="Montserrat Bold"/>
                <a:ea typeface="Montserrat Bold"/>
                <a:cs typeface="Montserrat Bold"/>
                <a:sym typeface="Montserrat Bold"/>
              </a:rPr>
              <a:t>जैसे</a:t>
            </a:r>
            <a:r>
              <a:rPr lang="en-US" sz="3415" b="1" dirty="0">
                <a:solidFill>
                  <a:srgbClr val="191919"/>
                </a:solidFill>
                <a:latin typeface="Montserrat Bold"/>
                <a:ea typeface="Montserrat Bold"/>
                <a:cs typeface="Montserrat Bold"/>
                <a:sym typeface="Montserrat Bold"/>
              </a:rPr>
              <a:t> —</a:t>
            </a:r>
          </a:p>
          <a:p>
            <a:pPr marL="565243" lvl="1" indent="-282622" algn="l">
              <a:lnSpc>
                <a:spcPts val="3665"/>
              </a:lnSpc>
              <a:buFont typeface="Arial"/>
              <a:buChar char="•"/>
            </a:pPr>
            <a:r>
              <a:rPr lang="en-US" sz="2800" dirty="0" err="1">
                <a:solidFill>
                  <a:srgbClr val="191919"/>
                </a:solidFill>
                <a:latin typeface="Montserrat"/>
                <a:ea typeface="Montserrat"/>
                <a:cs typeface="Montserrat"/>
                <a:sym typeface="Montserrat"/>
              </a:rPr>
              <a:t>नये</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पदों</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सृजन</a:t>
            </a:r>
            <a:r>
              <a:rPr lang="en-US" sz="2800" dirty="0">
                <a:solidFill>
                  <a:srgbClr val="191919"/>
                </a:solidFill>
                <a:latin typeface="Montserrat"/>
                <a:ea typeface="Montserrat"/>
                <a:cs typeface="Montserrat"/>
                <a:sym typeface="Montserrat"/>
              </a:rPr>
              <a:t>;</a:t>
            </a:r>
          </a:p>
          <a:p>
            <a:pPr marL="565243" lvl="1" indent="-282622" algn="l">
              <a:lnSpc>
                <a:spcPts val="3665"/>
              </a:lnSpc>
              <a:buFont typeface="Arial"/>
              <a:buChar char="•"/>
            </a:pPr>
            <a:r>
              <a:rPr lang="en-US" sz="2800" dirty="0" err="1">
                <a:solidFill>
                  <a:srgbClr val="191919"/>
                </a:solidFill>
                <a:latin typeface="Montserrat"/>
                <a:ea typeface="Montserrat"/>
                <a:cs typeface="Montserrat"/>
                <a:sym typeface="Montserrat"/>
              </a:rPr>
              <a:t>वित्तीय</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स्वीकृति</a:t>
            </a:r>
            <a:r>
              <a:rPr lang="en-US" sz="2800" dirty="0">
                <a:solidFill>
                  <a:srgbClr val="191919"/>
                </a:solidFill>
                <a:latin typeface="Montserrat"/>
                <a:ea typeface="Montserrat"/>
                <a:cs typeface="Montserrat"/>
                <a:sym typeface="Montserrat"/>
              </a:rPr>
              <a:t>;</a:t>
            </a:r>
          </a:p>
          <a:p>
            <a:pPr marL="565243" lvl="1" indent="-282622" algn="l">
              <a:lnSpc>
                <a:spcPts val="3665"/>
              </a:lnSpc>
              <a:buFont typeface="Arial"/>
              <a:buChar char="•"/>
            </a:pPr>
            <a:r>
              <a:rPr lang="en-US" sz="2800" dirty="0" err="1">
                <a:solidFill>
                  <a:srgbClr val="191919"/>
                </a:solidFill>
                <a:latin typeface="Montserrat"/>
                <a:ea typeface="Montserrat"/>
                <a:cs typeface="Montserrat"/>
                <a:sym typeface="Montserrat"/>
              </a:rPr>
              <a:t>अनुभाग</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में</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किसी</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कर्मचारी</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स्थानान्तरण</a:t>
            </a:r>
            <a:r>
              <a:rPr lang="en-US" sz="2800" dirty="0">
                <a:solidFill>
                  <a:srgbClr val="191919"/>
                </a:solidFill>
                <a:latin typeface="Montserrat"/>
                <a:ea typeface="Montserrat"/>
                <a:cs typeface="Montserrat"/>
                <a:sym typeface="Montserrat"/>
              </a:rPr>
              <a:t>;</a:t>
            </a:r>
          </a:p>
          <a:p>
            <a:pPr marL="565243" lvl="1" indent="-282622" algn="l">
              <a:lnSpc>
                <a:spcPts val="3665"/>
              </a:lnSpc>
              <a:buFont typeface="Arial"/>
              <a:buChar char="•"/>
            </a:pPr>
            <a:r>
              <a:rPr lang="en-US" sz="2800" dirty="0" err="1">
                <a:solidFill>
                  <a:srgbClr val="191919"/>
                </a:solidFill>
                <a:latin typeface="Montserrat"/>
                <a:ea typeface="Montserrat"/>
                <a:cs typeface="Montserrat"/>
                <a:sym typeface="Montserrat"/>
              </a:rPr>
              <a:t>अधिकारियों</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या</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अनुभागों</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बीच</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कार्य</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बँटवारा</a:t>
            </a:r>
            <a:r>
              <a:rPr lang="en-US" sz="2800" dirty="0">
                <a:solidFill>
                  <a:srgbClr val="191919"/>
                </a:solidFill>
                <a:latin typeface="Montserrat"/>
                <a:ea typeface="Montserrat"/>
                <a:cs typeface="Montserrat"/>
                <a:sym typeface="Montserrat"/>
              </a:rPr>
              <a:t>;</a:t>
            </a:r>
          </a:p>
          <a:p>
            <a:pPr marL="565243" lvl="1" indent="-282622" algn="l">
              <a:lnSpc>
                <a:spcPts val="3665"/>
              </a:lnSpc>
              <a:buFont typeface="Arial"/>
              <a:buChar char="•"/>
            </a:pPr>
            <a:r>
              <a:rPr lang="en-US" sz="2800" dirty="0" err="1">
                <a:solidFill>
                  <a:srgbClr val="191919"/>
                </a:solidFill>
                <a:latin typeface="Montserrat"/>
                <a:ea typeface="Montserrat"/>
                <a:cs typeface="Montserrat"/>
                <a:sym typeface="Montserrat"/>
              </a:rPr>
              <a:t>अवकाश</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स्वीकृति</a:t>
            </a:r>
            <a:r>
              <a:rPr lang="en-US" sz="2800" dirty="0">
                <a:solidFill>
                  <a:srgbClr val="191919"/>
                </a:solidFill>
                <a:latin typeface="Montserrat"/>
                <a:ea typeface="Montserrat"/>
                <a:cs typeface="Montserrat"/>
                <a:sym typeface="Montserrat"/>
              </a:rPr>
              <a:t>;</a:t>
            </a:r>
          </a:p>
          <a:p>
            <a:pPr marL="565243" lvl="1" indent="-282622" algn="l">
              <a:lnSpc>
                <a:spcPts val="3665"/>
              </a:lnSpc>
              <a:buFont typeface="Arial"/>
              <a:buChar char="•"/>
            </a:pPr>
            <a:r>
              <a:rPr lang="en-US" sz="2800" dirty="0" err="1">
                <a:solidFill>
                  <a:srgbClr val="191919"/>
                </a:solidFill>
                <a:latin typeface="Montserrat"/>
                <a:ea typeface="Montserrat"/>
                <a:cs typeface="Montserrat"/>
                <a:sym typeface="Montserrat"/>
              </a:rPr>
              <a:t>अनुपालन</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सम्बन्धी</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मामलों</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निपटारा</a:t>
            </a:r>
            <a:r>
              <a:rPr lang="en-US" sz="2800" dirty="0">
                <a:solidFill>
                  <a:srgbClr val="191919"/>
                </a:solidFill>
                <a:latin typeface="Montserrat"/>
                <a:ea typeface="Montserrat"/>
                <a:cs typeface="Montserrat"/>
                <a:sym typeface="Montserrat"/>
              </a:rPr>
              <a:t>;</a:t>
            </a:r>
          </a:p>
          <a:p>
            <a:pPr marL="565243" lvl="1" indent="-282622" algn="l">
              <a:lnSpc>
                <a:spcPts val="3665"/>
              </a:lnSpc>
              <a:buFont typeface="Arial"/>
              <a:buChar char="•"/>
            </a:pPr>
            <a:r>
              <a:rPr lang="en-US" sz="2800" dirty="0" err="1">
                <a:solidFill>
                  <a:srgbClr val="191919"/>
                </a:solidFill>
                <a:latin typeface="Montserrat"/>
                <a:ea typeface="Montserrat"/>
                <a:cs typeface="Montserrat"/>
                <a:sym typeface="Montserrat"/>
              </a:rPr>
              <a:t>किसी</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कर्मचारी</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चेतावनी</a:t>
            </a:r>
            <a:r>
              <a:rPr lang="en-US" sz="2800" dirty="0">
                <a:solidFill>
                  <a:srgbClr val="191919"/>
                </a:solidFill>
                <a:latin typeface="Montserrat"/>
                <a:ea typeface="Montserrat"/>
                <a:cs typeface="Montserrat"/>
                <a:sym typeface="Montserrat"/>
              </a:rPr>
              <a:t>;</a:t>
            </a:r>
          </a:p>
          <a:p>
            <a:pPr marL="565243" lvl="1" indent="-282622" algn="l">
              <a:lnSpc>
                <a:spcPts val="3665"/>
              </a:lnSpc>
              <a:buFont typeface="Arial"/>
              <a:buChar char="•"/>
            </a:pPr>
            <a:r>
              <a:rPr lang="en-US" sz="2800" dirty="0" err="1">
                <a:solidFill>
                  <a:srgbClr val="191919"/>
                </a:solidFill>
                <a:latin typeface="Montserrat"/>
                <a:ea typeface="Montserrat"/>
                <a:cs typeface="Montserrat"/>
                <a:sym typeface="Montserrat"/>
              </a:rPr>
              <a:t>अपील</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पर</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किया</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गया</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निर्णय</a:t>
            </a:r>
            <a:r>
              <a:rPr lang="en-US" sz="2800" dirty="0">
                <a:solidFill>
                  <a:srgbClr val="191919"/>
                </a:solidFill>
                <a:latin typeface="Montserrat"/>
                <a:ea typeface="Montserrat"/>
                <a:cs typeface="Montserrat"/>
                <a:sym typeface="Montserrat"/>
              </a:rPr>
              <a:t>;</a:t>
            </a:r>
          </a:p>
          <a:p>
            <a:pPr marL="565243" lvl="1" indent="-282622" algn="l">
              <a:lnSpc>
                <a:spcPts val="3665"/>
              </a:lnSpc>
              <a:buFont typeface="Arial"/>
              <a:buChar char="•"/>
            </a:pPr>
            <a:r>
              <a:rPr lang="en-US" sz="2800" dirty="0" err="1">
                <a:solidFill>
                  <a:srgbClr val="191919"/>
                </a:solidFill>
                <a:latin typeface="Montserrat"/>
                <a:ea typeface="Montserrat"/>
                <a:cs typeface="Montserrat"/>
                <a:sym typeface="Montserrat"/>
              </a:rPr>
              <a:t>चरित्र-पंजी</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में</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भत्सर्नात्मक</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उल्लेख</a:t>
            </a:r>
            <a:r>
              <a:rPr lang="en-US" sz="2800" dirty="0">
                <a:solidFill>
                  <a:srgbClr val="191919"/>
                </a:solidFill>
                <a:latin typeface="Montserrat"/>
                <a:ea typeface="Montserrat"/>
                <a:cs typeface="Montserrat"/>
                <a:sym typeface="Montserrat"/>
              </a:rPr>
              <a:t>;</a:t>
            </a:r>
          </a:p>
          <a:p>
            <a:pPr marL="565243" lvl="1" indent="-282622" algn="l">
              <a:lnSpc>
                <a:spcPts val="3665"/>
              </a:lnSpc>
              <a:buFont typeface="Arial"/>
              <a:buChar char="•"/>
            </a:pPr>
            <a:r>
              <a:rPr lang="en-US" sz="2800" dirty="0" err="1">
                <a:solidFill>
                  <a:srgbClr val="191919"/>
                </a:solidFill>
                <a:latin typeface="Montserrat"/>
                <a:ea typeface="Montserrat"/>
                <a:cs typeface="Montserrat"/>
                <a:sym typeface="Montserrat"/>
              </a:rPr>
              <a:t>दक्षता-रोक</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पार</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करने</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की</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सूचना</a:t>
            </a:r>
            <a:r>
              <a:rPr lang="en-US" sz="2800" dirty="0">
                <a:solidFill>
                  <a:srgbClr val="191919"/>
                </a:solidFill>
                <a:latin typeface="Montserrat"/>
                <a:ea typeface="Montserrat"/>
                <a:cs typeface="Montserrat"/>
                <a:sym typeface="Montserrat"/>
              </a:rPr>
              <a:t>; </a:t>
            </a:r>
            <a:r>
              <a:rPr lang="en-US" sz="2800" dirty="0" err="1">
                <a:solidFill>
                  <a:srgbClr val="191919"/>
                </a:solidFill>
                <a:latin typeface="Montserrat"/>
                <a:ea typeface="Montserrat"/>
                <a:cs typeface="Montserrat"/>
                <a:sym typeface="Montserrat"/>
              </a:rPr>
              <a:t>इत्यादि</a:t>
            </a:r>
            <a:r>
              <a:rPr lang="en-US" sz="2800" dirty="0">
                <a:solidFill>
                  <a:srgbClr val="191919"/>
                </a:solidFill>
                <a:latin typeface="Montserrat"/>
                <a:ea typeface="Montserrat"/>
                <a:cs typeface="Montserrat"/>
                <a:sym typeface="Montserrat"/>
              </a:rPr>
              <a:t>।</a:t>
            </a:r>
            <a:endParaRPr lang="en-US" sz="2400" dirty="0">
              <a:solidFill>
                <a:srgbClr val="191919"/>
              </a:solidFill>
              <a:latin typeface="Montserrat"/>
              <a:ea typeface="Montserrat"/>
              <a:cs typeface="Montserrat"/>
              <a:sym typeface="Montserra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92770" y="1772081"/>
            <a:ext cx="18102461" cy="7771360"/>
          </a:xfrm>
          <a:prstGeom prst="rect">
            <a:avLst/>
          </a:prstGeom>
        </p:spPr>
        <p:txBody>
          <a:bodyPr lIns="0" tIns="0" rIns="0" bIns="0" rtlCol="0" anchor="t">
            <a:spAutoFit/>
          </a:bodyPr>
          <a:lstStyle/>
          <a:p>
            <a:pPr algn="just">
              <a:lnSpc>
                <a:spcPts val="4782"/>
              </a:lnSpc>
              <a:spcBef>
                <a:spcPct val="0"/>
              </a:spcBef>
            </a:pPr>
            <a:r>
              <a:rPr lang="en-US" sz="3415" b="1">
                <a:solidFill>
                  <a:srgbClr val="191919"/>
                </a:solidFill>
                <a:latin typeface="Montserrat Bold"/>
                <a:ea typeface="Montserrat Bold"/>
                <a:cs typeface="Montserrat Bold"/>
                <a:sym typeface="Montserrat Bold"/>
              </a:rPr>
              <a:t>विशेष एवं प्रारूप के प्रमुख बिन्दु :-</a:t>
            </a:r>
          </a:p>
          <a:p>
            <a:pPr marL="737504" lvl="1" indent="-368752" algn="just">
              <a:lnSpc>
                <a:spcPts val="4782"/>
              </a:lnSpc>
              <a:spcBef>
                <a:spcPct val="0"/>
              </a:spcBef>
              <a:buFont typeface="Arial"/>
              <a:buChar char="•"/>
            </a:pPr>
            <a:r>
              <a:rPr lang="en-US" sz="3415">
                <a:solidFill>
                  <a:srgbClr val="191919"/>
                </a:solidFill>
                <a:latin typeface="Montserrat"/>
                <a:ea typeface="Montserrat"/>
                <a:cs typeface="Montserrat"/>
                <a:sym typeface="Montserrat"/>
              </a:rPr>
              <a:t>सबसे पहले कार्यालय का नाम होता है।</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उसके नीचे पत्र संख्या लिखी जाती है।</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उसके नीचे स्थान और तिथि अंकित किया जाता है।</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प्रारूप के मध्य में ‘कार्यालय आदेश’ लिखा जाता है।</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अब कार्यालय आदेश की मुख्य सामग्री लिखी जाती हैं। प्रथम अनुच्छेद को छोड़कर अन्य की संख्या २-, ३-, ४- इत्यादि दी जाती है।</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नीचे दाहिनी ओर अधिकारी के हस्ताक्षर और उसका कोष्ठक में नाम एवं पदनाम होता है।</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उसके नीचे बाँये हाथ उन लोगों के नाम लिखे जाते हैं जिसके लिये आदेश निर्गत किये जाते हैं और जिनको इसकी प्रतिलिपियाँ भेजी जाती हैं।</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सम्बोधन / अभिवादन और स्वनिर्देश / अधोलेख नहीं होता है और न ही पत्रांत में व्यावहारिकता दिखायी जाती है।</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भाषा सरल, स्पष्ट एवं सूचनापरक होती है। यह अन्य पुरुष शैली में लिखा जाता है।</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विषय एवं सन्दर्भ भी कार्यालय आदेश में नहीं लिखे जाते हैं।</a:t>
            </a:r>
          </a:p>
        </p:txBody>
      </p:sp>
      <p:sp>
        <p:nvSpPr>
          <p:cNvPr id="3" name="TextBox 3"/>
          <p:cNvSpPr txBox="1"/>
          <p:nvPr/>
        </p:nvSpPr>
        <p:spPr>
          <a:xfrm>
            <a:off x="4927272" y="422773"/>
            <a:ext cx="10070042" cy="1088030"/>
          </a:xfrm>
          <a:prstGeom prst="rect">
            <a:avLst/>
          </a:prstGeom>
        </p:spPr>
        <p:txBody>
          <a:bodyPr lIns="0" tIns="0" rIns="0" bIns="0" rtlCol="0" anchor="t">
            <a:spAutoFit/>
          </a:bodyPr>
          <a:lstStyle/>
          <a:p>
            <a:pPr marL="0" lvl="0" indent="0" algn="l">
              <a:lnSpc>
                <a:spcPts val="8927"/>
              </a:lnSpc>
              <a:spcBef>
                <a:spcPct val="0"/>
              </a:spcBef>
            </a:pPr>
            <a:r>
              <a:rPr lang="en-US" sz="6377" b="1" spc="-127">
                <a:solidFill>
                  <a:srgbClr val="191919"/>
                </a:solidFill>
                <a:latin typeface="Open Sauce Bold"/>
                <a:ea typeface="Open Sauce Bold"/>
                <a:cs typeface="Open Sauce Bold"/>
                <a:sym typeface="Open Sauce Bold"/>
              </a:rPr>
              <a:t>कार्यालय आदेश की विशेषताएँ</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Freeform 3"/>
          <p:cNvSpPr/>
          <p:nvPr/>
        </p:nvSpPr>
        <p:spPr>
          <a:xfrm>
            <a:off x="631279" y="1207039"/>
            <a:ext cx="7703835" cy="8195569"/>
          </a:xfrm>
          <a:custGeom>
            <a:avLst/>
            <a:gdLst/>
            <a:ahLst/>
            <a:cxnLst/>
            <a:rect l="l" t="t" r="r" b="b"/>
            <a:pathLst>
              <a:path w="7703835" h="8195569">
                <a:moveTo>
                  <a:pt x="0" y="0"/>
                </a:moveTo>
                <a:lnTo>
                  <a:pt x="7703835" y="0"/>
                </a:lnTo>
                <a:lnTo>
                  <a:pt x="7703835" y="8195569"/>
                </a:lnTo>
                <a:lnTo>
                  <a:pt x="0" y="8195569"/>
                </a:lnTo>
                <a:lnTo>
                  <a:pt x="0" y="0"/>
                </a:lnTo>
                <a:close/>
              </a:path>
            </a:pathLst>
          </a:custGeom>
          <a:blipFill>
            <a:blip r:embed="rId3"/>
            <a:stretch>
              <a:fillRect/>
            </a:stretch>
          </a:blipFill>
        </p:spPr>
      </p:sp>
      <p:sp>
        <p:nvSpPr>
          <p:cNvPr id="4" name="Freeform 4"/>
          <p:cNvSpPr/>
          <p:nvPr/>
        </p:nvSpPr>
        <p:spPr>
          <a:xfrm>
            <a:off x="10549627" y="905007"/>
            <a:ext cx="7211386" cy="9230575"/>
          </a:xfrm>
          <a:custGeom>
            <a:avLst/>
            <a:gdLst/>
            <a:ahLst/>
            <a:cxnLst/>
            <a:rect l="l" t="t" r="r" b="b"/>
            <a:pathLst>
              <a:path w="7211386" h="9230575">
                <a:moveTo>
                  <a:pt x="0" y="0"/>
                </a:moveTo>
                <a:lnTo>
                  <a:pt x="7211386" y="0"/>
                </a:lnTo>
                <a:lnTo>
                  <a:pt x="7211386" y="9230575"/>
                </a:lnTo>
                <a:lnTo>
                  <a:pt x="0" y="9230575"/>
                </a:lnTo>
                <a:lnTo>
                  <a:pt x="0" y="0"/>
                </a:lnTo>
                <a:close/>
              </a:path>
            </a:pathLst>
          </a:custGeom>
          <a:blipFill>
            <a:blip r:embed="rId4"/>
            <a:stretch>
              <a:fillRect/>
            </a:stretch>
          </a:blipFill>
        </p:spPr>
      </p:sp>
      <p:sp>
        <p:nvSpPr>
          <p:cNvPr id="5" name="TextBox 5"/>
          <p:cNvSpPr txBox="1"/>
          <p:nvPr/>
        </p:nvSpPr>
        <p:spPr>
          <a:xfrm>
            <a:off x="6795726" y="-85725"/>
            <a:ext cx="6531326"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कार्यालय आदेश के उदाहरण</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1997137" y="7005833"/>
            <a:ext cx="7989889" cy="5648206"/>
            <a:chOff x="0" y="0"/>
            <a:chExt cx="10653185" cy="7530941"/>
          </a:xfrm>
        </p:grpSpPr>
        <p:grpSp>
          <p:nvGrpSpPr>
            <p:cNvPr id="3" name="Group 3"/>
            <p:cNvGrpSpPr/>
            <p:nvPr/>
          </p:nvGrpSpPr>
          <p:grpSpPr>
            <a:xfrm>
              <a:off x="0" y="93072"/>
              <a:ext cx="7437869" cy="743786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7575083" y="0"/>
              <a:ext cx="603296" cy="603296"/>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9" name="Group 9"/>
            <p:cNvGrpSpPr/>
            <p:nvPr/>
          </p:nvGrpSpPr>
          <p:grpSpPr>
            <a:xfrm>
              <a:off x="9075296" y="1843893"/>
              <a:ext cx="1577890" cy="157789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grpSp>
        <p:nvGrpSpPr>
          <p:cNvPr id="12" name="Group 12"/>
          <p:cNvGrpSpPr/>
          <p:nvPr/>
        </p:nvGrpSpPr>
        <p:grpSpPr>
          <a:xfrm>
            <a:off x="10323724" y="0"/>
            <a:ext cx="7964276" cy="10287000"/>
            <a:chOff x="0" y="0"/>
            <a:chExt cx="14459471" cy="18676471"/>
          </a:xfrm>
        </p:grpSpPr>
        <p:sp>
          <p:nvSpPr>
            <p:cNvPr id="13" name="Freeform 13"/>
            <p:cNvSpPr/>
            <p:nvPr/>
          </p:nvSpPr>
          <p:spPr>
            <a:xfrm>
              <a:off x="0" y="0"/>
              <a:ext cx="14459471" cy="18676471"/>
            </a:xfrm>
            <a:custGeom>
              <a:avLst/>
              <a:gdLst/>
              <a:ahLst/>
              <a:cxnLst/>
              <a:rect l="l" t="t" r="r" b="b"/>
              <a:pathLst>
                <a:path w="14459471" h="18676471">
                  <a:moveTo>
                    <a:pt x="0" y="17730197"/>
                  </a:moveTo>
                  <a:lnTo>
                    <a:pt x="0" y="946275"/>
                  </a:lnTo>
                  <a:cubicBezTo>
                    <a:pt x="0" y="423333"/>
                    <a:pt x="491622" y="0"/>
                    <a:pt x="1098920" y="0"/>
                  </a:cubicBezTo>
                  <a:lnTo>
                    <a:pt x="13360550" y="0"/>
                  </a:lnTo>
                  <a:cubicBezTo>
                    <a:pt x="13967848" y="0"/>
                    <a:pt x="14459471" y="425824"/>
                    <a:pt x="14459471" y="946275"/>
                  </a:cubicBezTo>
                  <a:lnTo>
                    <a:pt x="14459471" y="17730197"/>
                  </a:lnTo>
                  <a:cubicBezTo>
                    <a:pt x="14459471" y="18253137"/>
                    <a:pt x="13967848" y="18676471"/>
                    <a:pt x="13360550" y="18676471"/>
                  </a:cubicBezTo>
                  <a:lnTo>
                    <a:pt x="1098920" y="18676471"/>
                  </a:lnTo>
                  <a:cubicBezTo>
                    <a:pt x="494514" y="18676471"/>
                    <a:pt x="0" y="18253137"/>
                    <a:pt x="0" y="17730197"/>
                  </a:cubicBezTo>
                  <a:close/>
                </a:path>
              </a:pathLst>
            </a:custGeom>
            <a:blipFill>
              <a:blip r:embed="rId2"/>
              <a:stretch>
                <a:fillRect l="-1504" r="-1504"/>
              </a:stretch>
            </a:blipFill>
          </p:spPr>
        </p:sp>
      </p:grpSp>
      <p:sp>
        <p:nvSpPr>
          <p:cNvPr id="14" name="TextBox 14"/>
          <p:cNvSpPr txBox="1"/>
          <p:nvPr/>
        </p:nvSpPr>
        <p:spPr>
          <a:xfrm>
            <a:off x="4029345" y="225331"/>
            <a:ext cx="1645455"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राजपत्र</a:t>
            </a:r>
          </a:p>
        </p:txBody>
      </p:sp>
      <p:sp>
        <p:nvSpPr>
          <p:cNvPr id="15" name="TextBox 15"/>
          <p:cNvSpPr txBox="1"/>
          <p:nvPr/>
        </p:nvSpPr>
        <p:spPr>
          <a:xfrm>
            <a:off x="457200" y="1647963"/>
            <a:ext cx="9601067" cy="4676921"/>
          </a:xfrm>
          <a:prstGeom prst="rect">
            <a:avLst/>
          </a:prstGeom>
        </p:spPr>
        <p:txBody>
          <a:bodyPr lIns="0" tIns="0" rIns="0" bIns="0" rtlCol="0" anchor="t">
            <a:spAutoFit/>
          </a:bodyPr>
          <a:lstStyle/>
          <a:p>
            <a:pPr algn="l">
              <a:lnSpc>
                <a:spcPts val="4635"/>
              </a:lnSpc>
            </a:pPr>
            <a:r>
              <a:rPr lang="en-US" sz="2800" spc="49" dirty="0" err="1">
                <a:solidFill>
                  <a:srgbClr val="191919"/>
                </a:solidFill>
                <a:latin typeface="Open Sauce"/>
                <a:ea typeface="Open Sauce"/>
                <a:cs typeface="Open Sauce"/>
                <a:sym typeface="Open Sauce"/>
              </a:rPr>
              <a:t>राजपत्र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सरकार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और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निर्णयों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अधिसूचित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उद्देश्य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वाला</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एक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आधिकारिक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प्रकाशन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a:t>
            </a:r>
          </a:p>
          <a:p>
            <a:pPr algn="l">
              <a:lnSpc>
                <a:spcPts val="4635"/>
              </a:lnSpc>
            </a:pPr>
            <a:endParaRPr lang="en-US" sz="2800" spc="49" dirty="0">
              <a:solidFill>
                <a:srgbClr val="191919"/>
              </a:solidFill>
              <a:latin typeface="Open Sauce"/>
              <a:ea typeface="Open Sauce"/>
              <a:cs typeface="Open Sauce"/>
              <a:sym typeface="Open Sauce"/>
            </a:endParaRPr>
          </a:p>
          <a:p>
            <a:pPr algn="l">
              <a:lnSpc>
                <a:spcPts val="4635"/>
              </a:lnSpc>
            </a:pPr>
            <a:r>
              <a:rPr lang="en-US" sz="2800" spc="49" dirty="0" err="1">
                <a:solidFill>
                  <a:srgbClr val="191919"/>
                </a:solidFill>
                <a:latin typeface="Open Sauce"/>
                <a:ea typeface="Open Sauce"/>
                <a:cs typeface="Open Sauce"/>
                <a:sym typeface="Open Sauce"/>
              </a:rPr>
              <a:t>सरकारी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राजपत्रों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प्रकाशित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अधिसूचनाएँ</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सरकारी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सरोकार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और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विनियमन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सभी</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पहलुओं</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कवर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और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अधिकांश</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कानून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आवश्यकता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कारण</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प्रकाशित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अधिनियम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विनियमन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और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अन्य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अधीनस्थ</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कानून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सभी</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राजपत्रों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अधिसूचना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भाग</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रूप</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पूर्ण</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रूप</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अधिसूचित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किए</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3236802" y="711390"/>
            <a:ext cx="11781127" cy="1088030"/>
          </a:xfrm>
          <a:prstGeom prst="rect">
            <a:avLst/>
          </a:prstGeom>
        </p:spPr>
        <p:txBody>
          <a:bodyPr lIns="0" tIns="0" rIns="0" bIns="0" rtlCol="0" anchor="t">
            <a:spAutoFit/>
          </a:bodyPr>
          <a:lstStyle/>
          <a:p>
            <a:pPr marL="0" lvl="0" indent="0" algn="l">
              <a:lnSpc>
                <a:spcPts val="8927"/>
              </a:lnSpc>
              <a:spcBef>
                <a:spcPct val="0"/>
              </a:spcBef>
            </a:pPr>
            <a:r>
              <a:rPr lang="en-US" sz="6377" b="1" spc="-127">
                <a:solidFill>
                  <a:srgbClr val="191919"/>
                </a:solidFill>
                <a:latin typeface="Open Sauce Bold"/>
                <a:ea typeface="Open Sauce Bold"/>
                <a:cs typeface="Open Sauce Bold"/>
                <a:sym typeface="Open Sauce Bold"/>
              </a:rPr>
              <a:t>राजपत्र में आपको क्या मिल सकता है</a:t>
            </a:r>
          </a:p>
        </p:txBody>
      </p:sp>
      <p:grpSp>
        <p:nvGrpSpPr>
          <p:cNvPr id="3" name="Group 3"/>
          <p:cNvGrpSpPr/>
          <p:nvPr/>
        </p:nvGrpSpPr>
        <p:grpSpPr>
          <a:xfrm>
            <a:off x="15017929" y="-2533783"/>
            <a:ext cx="5002094" cy="500209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alpha val="32941"/>
              </a:srgbClr>
            </a:solidFill>
            <a:ln w="742950" cap="sq">
              <a:solidFill>
                <a:srgbClr val="106861">
                  <a:alpha val="32941"/>
                </a:srgbClr>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1997137" y="7075637"/>
            <a:ext cx="5578401" cy="557840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9" name="TextBox 9"/>
          <p:cNvSpPr txBox="1"/>
          <p:nvPr/>
        </p:nvSpPr>
        <p:spPr>
          <a:xfrm>
            <a:off x="3581264" y="2087015"/>
            <a:ext cx="13428764" cy="7171285"/>
          </a:xfrm>
          <a:prstGeom prst="rect">
            <a:avLst/>
          </a:prstGeom>
        </p:spPr>
        <p:txBody>
          <a:bodyPr lIns="0" tIns="0" rIns="0" bIns="0" rtlCol="0" anchor="t">
            <a:spAutoFit/>
          </a:bodyPr>
          <a:lstStyle/>
          <a:p>
            <a:pPr marL="737504" lvl="1" indent="-368752" algn="l">
              <a:lnSpc>
                <a:spcPts val="4782"/>
              </a:lnSpc>
              <a:spcBef>
                <a:spcPct val="0"/>
              </a:spcBef>
              <a:buFont typeface="Arial"/>
              <a:buChar char="•"/>
            </a:pPr>
            <a:r>
              <a:rPr lang="en-US" sz="3415">
                <a:solidFill>
                  <a:srgbClr val="191919"/>
                </a:solidFill>
                <a:latin typeface="Montserrat"/>
                <a:ea typeface="Montserrat"/>
                <a:cs typeface="Montserrat"/>
                <a:sym typeface="Montserrat"/>
              </a:rPr>
              <a:t>घोषणाएँ जो अधिनियमों को लागू करती हैं</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लोक सेवा रिक्तियां, नियुक्तियां और पदोन्नतियां</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सरकारी निविदाएं</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भूमि सूचनाएँ: संपत्ति का अधिग्रहण, निपटान और हस्तांतरण, दिए गए पट्टे</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पुरस्कार, सम्मान, पदक की सूची</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चुनावी नोटिस</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विभिन्न प्रकार के सरकारी आदेश</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कानूनी प्रकृति की निजी सूचनाएं जैसे दिवालियापन, कंपनी पंजीकरण और समापन, प्रोबेट, शाही चार्टर के तहत कंपनियों के उपनियम</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सरकारी खरीद मामले</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स्थानीय सरकार के मामले</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चिकित्सा पेशेवरों के रजिस्टर</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1997137" y="7005833"/>
            <a:ext cx="7989889" cy="5648206"/>
            <a:chOff x="0" y="0"/>
            <a:chExt cx="10653185" cy="7530941"/>
          </a:xfrm>
        </p:grpSpPr>
        <p:grpSp>
          <p:nvGrpSpPr>
            <p:cNvPr id="3" name="Group 3"/>
            <p:cNvGrpSpPr/>
            <p:nvPr/>
          </p:nvGrpSpPr>
          <p:grpSpPr>
            <a:xfrm>
              <a:off x="0" y="93072"/>
              <a:ext cx="7437869" cy="743786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7575083" y="0"/>
              <a:ext cx="603296" cy="603296"/>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9" name="Group 9"/>
            <p:cNvGrpSpPr/>
            <p:nvPr/>
          </p:nvGrpSpPr>
          <p:grpSpPr>
            <a:xfrm>
              <a:off x="9075296" y="1843893"/>
              <a:ext cx="1577890" cy="157789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sp>
        <p:nvSpPr>
          <p:cNvPr id="12" name="Freeform 12"/>
          <p:cNvSpPr/>
          <p:nvPr/>
        </p:nvSpPr>
        <p:spPr>
          <a:xfrm>
            <a:off x="10229766" y="0"/>
            <a:ext cx="8058234" cy="10287000"/>
          </a:xfrm>
          <a:custGeom>
            <a:avLst/>
            <a:gdLst/>
            <a:ahLst/>
            <a:cxnLst/>
            <a:rect l="l" t="t" r="r" b="b"/>
            <a:pathLst>
              <a:path w="8058234" h="10287000">
                <a:moveTo>
                  <a:pt x="0" y="0"/>
                </a:moveTo>
                <a:lnTo>
                  <a:pt x="8058234" y="0"/>
                </a:lnTo>
                <a:lnTo>
                  <a:pt x="8058234" y="10287000"/>
                </a:lnTo>
                <a:lnTo>
                  <a:pt x="0" y="10287000"/>
                </a:lnTo>
                <a:lnTo>
                  <a:pt x="0" y="0"/>
                </a:lnTo>
                <a:close/>
              </a:path>
            </a:pathLst>
          </a:custGeom>
          <a:blipFill>
            <a:blip r:embed="rId2"/>
            <a:stretch>
              <a:fillRect l="-1345" r="-1345" b="-4810"/>
            </a:stretch>
          </a:blipFill>
        </p:spPr>
      </p:sp>
      <p:sp>
        <p:nvSpPr>
          <p:cNvPr id="13" name="TextBox 13"/>
          <p:cNvSpPr txBox="1"/>
          <p:nvPr/>
        </p:nvSpPr>
        <p:spPr>
          <a:xfrm>
            <a:off x="4288153" y="1462260"/>
            <a:ext cx="1645455"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संकल्प</a:t>
            </a:r>
          </a:p>
        </p:txBody>
      </p:sp>
      <p:sp>
        <p:nvSpPr>
          <p:cNvPr id="14" name="TextBox 14"/>
          <p:cNvSpPr txBox="1"/>
          <p:nvPr/>
        </p:nvSpPr>
        <p:spPr>
          <a:xfrm>
            <a:off x="351578" y="3117297"/>
            <a:ext cx="9518605" cy="1714213"/>
          </a:xfrm>
          <a:prstGeom prst="rect">
            <a:avLst/>
          </a:prstGeom>
        </p:spPr>
        <p:txBody>
          <a:bodyPr lIns="0" tIns="0" rIns="0" bIns="0" rtlCol="0" anchor="t">
            <a:spAutoFit/>
          </a:bodyPr>
          <a:lstStyle/>
          <a:p>
            <a:pPr algn="l">
              <a:lnSpc>
                <a:spcPts val="4635"/>
              </a:lnSpc>
            </a:pPr>
            <a:r>
              <a:rPr lang="en-US" sz="3111" spc="49">
                <a:solidFill>
                  <a:srgbClr val="191919"/>
                </a:solidFill>
                <a:latin typeface="Open Sauce"/>
                <a:ea typeface="Open Sauce"/>
                <a:cs typeface="Open Sauce"/>
                <a:sym typeface="Open Sauce"/>
              </a:rPr>
              <a:t>संकल्प केवल सरकार की तरफ से जारी किया जाता है।इसका प्रयोग : नीति संबंधी महत्वपूर्ण  निर्णयों की घोषणा करने हेतु किया जाता है।</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1997137" y="7005833"/>
            <a:ext cx="7989889" cy="5648206"/>
            <a:chOff x="0" y="0"/>
            <a:chExt cx="10653185" cy="7530941"/>
          </a:xfrm>
        </p:grpSpPr>
        <p:grpSp>
          <p:nvGrpSpPr>
            <p:cNvPr id="3" name="Group 3"/>
            <p:cNvGrpSpPr/>
            <p:nvPr/>
          </p:nvGrpSpPr>
          <p:grpSpPr>
            <a:xfrm>
              <a:off x="0" y="93072"/>
              <a:ext cx="7437869" cy="743786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7575083" y="0"/>
              <a:ext cx="603296" cy="603296"/>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9" name="Group 9"/>
            <p:cNvGrpSpPr/>
            <p:nvPr/>
          </p:nvGrpSpPr>
          <p:grpSpPr>
            <a:xfrm>
              <a:off x="9075296" y="1843893"/>
              <a:ext cx="1577890" cy="157789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grpSp>
        <p:nvGrpSpPr>
          <p:cNvPr id="12" name="Group 12"/>
          <p:cNvGrpSpPr/>
          <p:nvPr/>
        </p:nvGrpSpPr>
        <p:grpSpPr>
          <a:xfrm>
            <a:off x="10116454" y="0"/>
            <a:ext cx="8171546" cy="10287000"/>
            <a:chOff x="0" y="0"/>
            <a:chExt cx="14835776" cy="18676471"/>
          </a:xfrm>
        </p:grpSpPr>
        <p:sp>
          <p:nvSpPr>
            <p:cNvPr id="13" name="Freeform 13"/>
            <p:cNvSpPr/>
            <p:nvPr/>
          </p:nvSpPr>
          <p:spPr>
            <a:xfrm>
              <a:off x="0" y="0"/>
              <a:ext cx="14835777" cy="18676471"/>
            </a:xfrm>
            <a:custGeom>
              <a:avLst/>
              <a:gdLst/>
              <a:ahLst/>
              <a:cxnLst/>
              <a:rect l="l" t="t" r="r" b="b"/>
              <a:pathLst>
                <a:path w="14835777" h="18676471">
                  <a:moveTo>
                    <a:pt x="0" y="17730197"/>
                  </a:moveTo>
                  <a:lnTo>
                    <a:pt x="0" y="946275"/>
                  </a:lnTo>
                  <a:cubicBezTo>
                    <a:pt x="0" y="423333"/>
                    <a:pt x="504416" y="0"/>
                    <a:pt x="1127519" y="0"/>
                  </a:cubicBezTo>
                  <a:lnTo>
                    <a:pt x="13708258" y="0"/>
                  </a:lnTo>
                  <a:cubicBezTo>
                    <a:pt x="14331359" y="0"/>
                    <a:pt x="14835777" y="425824"/>
                    <a:pt x="14835777" y="946275"/>
                  </a:cubicBezTo>
                  <a:lnTo>
                    <a:pt x="14835777" y="17730197"/>
                  </a:lnTo>
                  <a:cubicBezTo>
                    <a:pt x="14835777" y="18253137"/>
                    <a:pt x="14331359" y="18676471"/>
                    <a:pt x="13708258" y="18676471"/>
                  </a:cubicBezTo>
                  <a:lnTo>
                    <a:pt x="1127519" y="18676471"/>
                  </a:lnTo>
                  <a:cubicBezTo>
                    <a:pt x="507384" y="18676471"/>
                    <a:pt x="0" y="18253137"/>
                    <a:pt x="0" y="17730197"/>
                  </a:cubicBezTo>
                  <a:close/>
                </a:path>
              </a:pathLst>
            </a:custGeom>
            <a:blipFill>
              <a:blip r:embed="rId2"/>
              <a:stretch>
                <a:fillRect l="-4932" r="-4932"/>
              </a:stretch>
            </a:blipFill>
          </p:spPr>
        </p:sp>
      </p:grpSp>
      <p:sp>
        <p:nvSpPr>
          <p:cNvPr id="14" name="TextBox 14"/>
          <p:cNvSpPr txBox="1"/>
          <p:nvPr/>
        </p:nvSpPr>
        <p:spPr>
          <a:xfrm>
            <a:off x="4094228" y="634110"/>
            <a:ext cx="2923615" cy="803369"/>
          </a:xfrm>
          <a:prstGeom prst="rect">
            <a:avLst/>
          </a:prstGeom>
        </p:spPr>
        <p:txBody>
          <a:bodyPr lIns="0" tIns="0" rIns="0" bIns="0" rtlCol="0" anchor="t">
            <a:spAutoFit/>
          </a:bodyPr>
          <a:lstStyle/>
          <a:p>
            <a:pPr marL="0" lvl="0" indent="0" algn="l">
              <a:lnSpc>
                <a:spcPts val="6644"/>
              </a:lnSpc>
              <a:spcBef>
                <a:spcPct val="0"/>
              </a:spcBef>
            </a:pPr>
            <a:r>
              <a:rPr lang="en-US" sz="4746" b="1" u="sng" spc="-94" dirty="0" err="1">
                <a:solidFill>
                  <a:srgbClr val="191919"/>
                </a:solidFill>
                <a:latin typeface="Open Sauce Bold"/>
                <a:ea typeface="Open Sauce Bold"/>
                <a:cs typeface="Open Sauce Bold"/>
                <a:sym typeface="Open Sauce Bold"/>
              </a:rPr>
              <a:t>अधिसूचना</a:t>
            </a:r>
            <a:endParaRPr lang="en-US" sz="4746" b="1" u="sng" spc="-94" dirty="0">
              <a:solidFill>
                <a:srgbClr val="191919"/>
              </a:solidFill>
              <a:latin typeface="Open Sauce Bold"/>
              <a:ea typeface="Open Sauce Bold"/>
              <a:cs typeface="Open Sauce Bold"/>
              <a:sym typeface="Open Sauce Bold"/>
            </a:endParaRPr>
          </a:p>
        </p:txBody>
      </p:sp>
      <p:sp>
        <p:nvSpPr>
          <p:cNvPr id="15" name="TextBox 15"/>
          <p:cNvSpPr txBox="1"/>
          <p:nvPr/>
        </p:nvSpPr>
        <p:spPr>
          <a:xfrm>
            <a:off x="304800" y="1866900"/>
            <a:ext cx="9601067" cy="4038313"/>
          </a:xfrm>
          <a:prstGeom prst="rect">
            <a:avLst/>
          </a:prstGeom>
        </p:spPr>
        <p:txBody>
          <a:bodyPr lIns="0" tIns="0" rIns="0" bIns="0" rtlCol="0" anchor="t">
            <a:spAutoFit/>
          </a:bodyPr>
          <a:lstStyle/>
          <a:p>
            <a:pPr algn="l">
              <a:lnSpc>
                <a:spcPts val="4635"/>
              </a:lnSpc>
            </a:pPr>
            <a:r>
              <a:rPr lang="en-US" sz="3111" spc="49" dirty="0">
                <a:solidFill>
                  <a:srgbClr val="191919"/>
                </a:solidFill>
                <a:latin typeface="Open Sauce"/>
                <a:ea typeface="Open Sauce"/>
                <a:cs typeface="Open Sauce"/>
                <a:sym typeface="Open Sauce"/>
              </a:rPr>
              <a:t>“</a:t>
            </a:r>
            <a:r>
              <a:rPr lang="en-US" sz="3111" spc="49" dirty="0" err="1">
                <a:solidFill>
                  <a:srgbClr val="191919"/>
                </a:solidFill>
                <a:latin typeface="Open Sauce"/>
                <a:ea typeface="Open Sauce"/>
                <a:cs typeface="Open Sauce"/>
                <a:sym typeface="Open Sauce"/>
              </a:rPr>
              <a:t>अधिसूचना</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पत्राचार</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का</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ऐसा</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रूप</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है</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जिसका</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प्रकाशन</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राजकीय</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गजट</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में</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सर्वसाधारण</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के</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सूचनार्थ</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किया</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जाता</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है</a:t>
            </a:r>
            <a:r>
              <a:rPr lang="en-US" sz="3111" spc="49" dirty="0">
                <a:solidFill>
                  <a:srgbClr val="191919"/>
                </a:solidFill>
                <a:latin typeface="Open Sauce"/>
                <a:ea typeface="Open Sauce"/>
                <a:cs typeface="Open Sauce"/>
                <a:sym typeface="Open Sauce"/>
              </a:rPr>
              <a:t>।”</a:t>
            </a:r>
          </a:p>
          <a:p>
            <a:pPr algn="ctr">
              <a:lnSpc>
                <a:spcPts val="4635"/>
              </a:lnSpc>
            </a:pPr>
            <a:r>
              <a:rPr lang="en-US" sz="3111" b="1" spc="49" dirty="0" err="1">
                <a:solidFill>
                  <a:srgbClr val="191919"/>
                </a:solidFill>
                <a:latin typeface="Open Sauce Bold"/>
                <a:ea typeface="Open Sauce Bold"/>
                <a:cs typeface="Open Sauce Bold"/>
                <a:sym typeface="Open Sauce Bold"/>
              </a:rPr>
              <a:t>या</a:t>
            </a:r>
            <a:endParaRPr lang="en-US" sz="3111" b="1" spc="49" dirty="0">
              <a:solidFill>
                <a:srgbClr val="191919"/>
              </a:solidFill>
              <a:latin typeface="Open Sauce Bold"/>
              <a:ea typeface="Open Sauce Bold"/>
              <a:cs typeface="Open Sauce Bold"/>
              <a:sym typeface="Open Sauce Bold"/>
            </a:endParaRPr>
          </a:p>
          <a:p>
            <a:pPr algn="l">
              <a:lnSpc>
                <a:spcPts val="4635"/>
              </a:lnSpc>
            </a:pPr>
            <a:r>
              <a:rPr lang="en-US" sz="3111" spc="49" dirty="0">
                <a:solidFill>
                  <a:srgbClr val="191919"/>
                </a:solidFill>
                <a:latin typeface="Open Sauce"/>
                <a:ea typeface="Open Sauce"/>
                <a:cs typeface="Open Sauce"/>
                <a:sym typeface="Open Sauce"/>
              </a:rPr>
              <a:t>“</a:t>
            </a:r>
            <a:r>
              <a:rPr lang="en-US" sz="3111" spc="49" dirty="0" err="1">
                <a:solidFill>
                  <a:srgbClr val="191919"/>
                </a:solidFill>
                <a:latin typeface="Open Sauce"/>
                <a:ea typeface="Open Sauce"/>
                <a:cs typeface="Open Sauce"/>
                <a:sym typeface="Open Sauce"/>
              </a:rPr>
              <a:t>लोक-विषयक</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मामलों</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शासकीय</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निर्णयों</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सूचनाओं</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और</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अन्य</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सांविधिक</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आदेशों</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को</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सर्वसाधारण</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के</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सूचनार्थ</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राजकीय</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गजट</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में</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प्रकाशित</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पत्र</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को</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अधिसूचना</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या</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विज्ञप्ति</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कहते</a:t>
            </a:r>
            <a:r>
              <a:rPr lang="en-US" sz="3111" spc="49" dirty="0">
                <a:solidFill>
                  <a:srgbClr val="191919"/>
                </a:solidFill>
                <a:latin typeface="Open Sauce"/>
                <a:ea typeface="Open Sauce"/>
                <a:cs typeface="Open Sauce"/>
                <a:sym typeface="Open Sauce"/>
              </a:rPr>
              <a:t> </a:t>
            </a:r>
            <a:r>
              <a:rPr lang="en-US" sz="3111" spc="49" dirty="0" err="1">
                <a:solidFill>
                  <a:srgbClr val="191919"/>
                </a:solidFill>
                <a:latin typeface="Open Sauce"/>
                <a:ea typeface="Open Sauce"/>
                <a:cs typeface="Open Sauce"/>
                <a:sym typeface="Open Sauce"/>
              </a:rPr>
              <a:t>हैं</a:t>
            </a:r>
            <a:r>
              <a:rPr lang="en-US" sz="3111" spc="49" dirty="0">
                <a:solidFill>
                  <a:srgbClr val="191919"/>
                </a:solidFill>
                <a:latin typeface="Open Sauce"/>
                <a:ea typeface="Open Sauce"/>
                <a:cs typeface="Open Sauce"/>
                <a:sym typeface="Open Sauce"/>
              </a:rPr>
              <a:t>।”</a:t>
            </a:r>
          </a:p>
          <a:p>
            <a:pPr algn="l">
              <a:lnSpc>
                <a:spcPts val="4635"/>
              </a:lnSpc>
            </a:pPr>
            <a:endParaRPr lang="en-US" sz="3111" spc="49" dirty="0">
              <a:solidFill>
                <a:srgbClr val="191919"/>
              </a:solidFill>
              <a:latin typeface="Open Sauce"/>
              <a:ea typeface="Open Sauce"/>
              <a:cs typeface="Open Sauce"/>
              <a:sym typeface="Open Sauce"/>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164924" y="1915565"/>
            <a:ext cx="8741998" cy="6571210"/>
          </a:xfrm>
          <a:prstGeom prst="rect">
            <a:avLst/>
          </a:prstGeom>
        </p:spPr>
        <p:txBody>
          <a:bodyPr lIns="0" tIns="0" rIns="0" bIns="0" rtlCol="0" anchor="t">
            <a:spAutoFit/>
          </a:bodyPr>
          <a:lstStyle/>
          <a:p>
            <a:pPr algn="just">
              <a:lnSpc>
                <a:spcPts val="4782"/>
              </a:lnSpc>
            </a:pPr>
            <a:r>
              <a:rPr lang="en-US" sz="3415" b="1">
                <a:solidFill>
                  <a:srgbClr val="191919"/>
                </a:solidFill>
                <a:latin typeface="Montserrat Bold"/>
                <a:ea typeface="Montserrat Bold"/>
                <a:cs typeface="Montserrat Bold"/>
                <a:sym typeface="Montserrat Bold"/>
              </a:rPr>
              <a:t>प्रशासकीय विज्ञप्तियाँ</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समस्त प्रशासकीय निर्णय जो कि दिन-प्रतिदिन शासन के विभिन्न विभागों एवं अनुभागों द्वारा लिये जाते हैं और इनका प्रकाशन सर्वसाधारण के सूचनार्थ राजकीय गजट में किया जाता है; जैसे – रिक्तियाँ, स्थानान्तरण, पदोन्नति, वेतन वृद्धि इत्यादि।</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इस पर उस विभाग / कार्य के सर्वोच्च अधिकारी के हस्ताक्षर रहते हैं।</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सर्वसाधारण के लिये।</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राजकीय गजट में प्रकाशन</a:t>
            </a:r>
          </a:p>
          <a:p>
            <a:pPr algn="just">
              <a:lnSpc>
                <a:spcPts val="4782"/>
              </a:lnSpc>
            </a:pPr>
            <a:endParaRPr lang="en-US" sz="3415">
              <a:solidFill>
                <a:srgbClr val="191919"/>
              </a:solidFill>
              <a:latin typeface="Montserrat"/>
              <a:ea typeface="Montserrat"/>
              <a:cs typeface="Montserrat"/>
              <a:sym typeface="Montserrat"/>
            </a:endParaRPr>
          </a:p>
        </p:txBody>
      </p:sp>
      <p:sp>
        <p:nvSpPr>
          <p:cNvPr id="3" name="TextBox 3"/>
          <p:cNvSpPr txBox="1"/>
          <p:nvPr/>
        </p:nvSpPr>
        <p:spPr>
          <a:xfrm>
            <a:off x="4927272" y="422773"/>
            <a:ext cx="10070042" cy="1088030"/>
          </a:xfrm>
          <a:prstGeom prst="rect">
            <a:avLst/>
          </a:prstGeom>
        </p:spPr>
        <p:txBody>
          <a:bodyPr lIns="0" tIns="0" rIns="0" bIns="0" rtlCol="0" anchor="t">
            <a:spAutoFit/>
          </a:bodyPr>
          <a:lstStyle/>
          <a:p>
            <a:pPr marL="0" lvl="0" indent="0" algn="l">
              <a:lnSpc>
                <a:spcPts val="8927"/>
              </a:lnSpc>
              <a:spcBef>
                <a:spcPct val="0"/>
              </a:spcBef>
            </a:pPr>
            <a:r>
              <a:rPr lang="en-US" sz="6377" b="1" spc="-127">
                <a:solidFill>
                  <a:srgbClr val="191919"/>
                </a:solidFill>
                <a:latin typeface="Open Sauce Bold"/>
                <a:ea typeface="Open Sauce Bold"/>
                <a:cs typeface="Open Sauce Bold"/>
                <a:sym typeface="Open Sauce Bold"/>
              </a:rPr>
              <a:t>अधिसूचना के प्रकार</a:t>
            </a:r>
          </a:p>
        </p:txBody>
      </p:sp>
      <p:sp>
        <p:nvSpPr>
          <p:cNvPr id="4" name="TextBox 4"/>
          <p:cNvSpPr txBox="1"/>
          <p:nvPr/>
        </p:nvSpPr>
        <p:spPr>
          <a:xfrm>
            <a:off x="9357215" y="1915565"/>
            <a:ext cx="8741998" cy="8371435"/>
          </a:xfrm>
          <a:prstGeom prst="rect">
            <a:avLst/>
          </a:prstGeom>
        </p:spPr>
        <p:txBody>
          <a:bodyPr lIns="0" tIns="0" rIns="0" bIns="0" rtlCol="0" anchor="t">
            <a:spAutoFit/>
          </a:bodyPr>
          <a:lstStyle/>
          <a:p>
            <a:pPr algn="just">
              <a:lnSpc>
                <a:spcPts val="4782"/>
              </a:lnSpc>
            </a:pPr>
            <a:r>
              <a:rPr lang="en-US" sz="3415" b="1">
                <a:solidFill>
                  <a:srgbClr val="191919"/>
                </a:solidFill>
                <a:latin typeface="Montserrat Bold"/>
                <a:ea typeface="Montserrat Bold"/>
                <a:cs typeface="Montserrat Bold"/>
                <a:sym typeface="Montserrat Bold"/>
              </a:rPr>
              <a:t>सांविधिक विज्ञप्तियाँ</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ये नीतिगत पहलुओं के संदर्भ में जारी की जाती हैं जो किसी शासकीय नीति या निर्णय से जुड़ी होती है; जैसे – नियमों का प्रख्यापन, किसी अधिनियम के अंतर्गत प्रदत्त शक्तियों का प्रयोग करते हुए सांविधिक आदेश का निर्गत किया जाना आदि।</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इस पर यथास्थिति राष्ट्रपति या राज्यपाल के हस्ताक्षर होते हैं।</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शब्द संरचना पर विशेष ध्यान क्योंकि इनके प्रत्येक शब्दों का निर्वाचन निर्वाचन न्यायालय में किया जाता है।</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सर्वसाधारण के लिये</a:t>
            </a:r>
          </a:p>
          <a:p>
            <a:pPr marL="737504" lvl="1" indent="-368752" algn="just">
              <a:lnSpc>
                <a:spcPts val="4782"/>
              </a:lnSpc>
              <a:buFont typeface="Arial"/>
              <a:buChar char="•"/>
            </a:pPr>
            <a:r>
              <a:rPr lang="en-US" sz="3415">
                <a:solidFill>
                  <a:srgbClr val="191919"/>
                </a:solidFill>
                <a:latin typeface="Montserrat"/>
                <a:ea typeface="Montserrat"/>
                <a:cs typeface="Montserrat"/>
                <a:sym typeface="Montserrat"/>
              </a:rPr>
              <a:t>राजकीय गजट में प्रकाशन</a:t>
            </a:r>
          </a:p>
          <a:p>
            <a:pPr algn="just">
              <a:lnSpc>
                <a:spcPts val="4782"/>
              </a:lnSpc>
            </a:pPr>
            <a:endParaRPr lang="en-US" sz="3415">
              <a:solidFill>
                <a:srgbClr val="191919"/>
              </a:solidFill>
              <a:latin typeface="Montserrat"/>
              <a:ea typeface="Montserrat"/>
              <a:cs typeface="Montserrat"/>
              <a:sym typeface="Montserrat"/>
            </a:endParaRPr>
          </a:p>
        </p:txBody>
      </p:sp>
      <p:grpSp>
        <p:nvGrpSpPr>
          <p:cNvPr id="5" name="Group 5"/>
          <p:cNvGrpSpPr/>
          <p:nvPr/>
        </p:nvGrpSpPr>
        <p:grpSpPr>
          <a:xfrm>
            <a:off x="-3027912" y="8085796"/>
            <a:ext cx="5578401" cy="5578401"/>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7" name="TextBox 7"/>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8" name="Group 8"/>
          <p:cNvGrpSpPr/>
          <p:nvPr/>
        </p:nvGrpSpPr>
        <p:grpSpPr>
          <a:xfrm>
            <a:off x="15471469" y="-3029378"/>
            <a:ext cx="5002094" cy="500209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alpha val="32941"/>
              </a:srgbClr>
            </a:solidFill>
            <a:ln w="742950" cap="sq">
              <a:solidFill>
                <a:srgbClr val="106861">
                  <a:alpha val="32941"/>
                </a:srgbClr>
              </a:solidFill>
              <a:prstDash val="solid"/>
              <a:miter/>
            </a:ln>
          </p:spPr>
        </p:sp>
        <p:sp>
          <p:nvSpPr>
            <p:cNvPr id="10" name="TextBox 10"/>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Freeform 3"/>
          <p:cNvSpPr/>
          <p:nvPr/>
        </p:nvSpPr>
        <p:spPr>
          <a:xfrm>
            <a:off x="10900959" y="130459"/>
            <a:ext cx="7239904" cy="10026083"/>
          </a:xfrm>
          <a:custGeom>
            <a:avLst/>
            <a:gdLst/>
            <a:ahLst/>
            <a:cxnLst/>
            <a:rect l="l" t="t" r="r" b="b"/>
            <a:pathLst>
              <a:path w="7239904" h="10026083">
                <a:moveTo>
                  <a:pt x="0" y="0"/>
                </a:moveTo>
                <a:lnTo>
                  <a:pt x="7239904" y="0"/>
                </a:lnTo>
                <a:lnTo>
                  <a:pt x="7239904" y="10026082"/>
                </a:lnTo>
                <a:lnTo>
                  <a:pt x="0" y="10026082"/>
                </a:lnTo>
                <a:lnTo>
                  <a:pt x="0" y="0"/>
                </a:lnTo>
                <a:close/>
              </a:path>
            </a:pathLst>
          </a:custGeom>
          <a:blipFill>
            <a:blip r:embed="rId3"/>
            <a:stretch>
              <a:fillRect l="-1196" t="-596" r="-1196"/>
            </a:stretch>
          </a:blipFill>
        </p:spPr>
      </p:sp>
      <p:sp>
        <p:nvSpPr>
          <p:cNvPr id="4" name="TextBox 4"/>
          <p:cNvSpPr txBox="1"/>
          <p:nvPr/>
        </p:nvSpPr>
        <p:spPr>
          <a:xfrm>
            <a:off x="2612674" y="3068445"/>
            <a:ext cx="6531326"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अधिसूचना के उदाहरण</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1997137" y="7005833"/>
            <a:ext cx="7989889" cy="5648206"/>
            <a:chOff x="0" y="0"/>
            <a:chExt cx="10653185" cy="7530941"/>
          </a:xfrm>
        </p:grpSpPr>
        <p:grpSp>
          <p:nvGrpSpPr>
            <p:cNvPr id="3" name="Group 3"/>
            <p:cNvGrpSpPr/>
            <p:nvPr/>
          </p:nvGrpSpPr>
          <p:grpSpPr>
            <a:xfrm>
              <a:off x="0" y="93072"/>
              <a:ext cx="7437869" cy="743786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7575083" y="0"/>
              <a:ext cx="603296" cy="603296"/>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9" name="Group 9"/>
            <p:cNvGrpSpPr/>
            <p:nvPr/>
          </p:nvGrpSpPr>
          <p:grpSpPr>
            <a:xfrm>
              <a:off x="9075296" y="1843893"/>
              <a:ext cx="1577890" cy="157789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sp>
        <p:nvSpPr>
          <p:cNvPr id="12" name="Freeform 12"/>
          <p:cNvSpPr/>
          <p:nvPr/>
        </p:nvSpPr>
        <p:spPr>
          <a:xfrm>
            <a:off x="225539" y="1506398"/>
            <a:ext cx="8733456" cy="5021737"/>
          </a:xfrm>
          <a:custGeom>
            <a:avLst/>
            <a:gdLst/>
            <a:ahLst/>
            <a:cxnLst/>
            <a:rect l="l" t="t" r="r" b="b"/>
            <a:pathLst>
              <a:path w="8733456" h="5021737">
                <a:moveTo>
                  <a:pt x="0" y="0"/>
                </a:moveTo>
                <a:lnTo>
                  <a:pt x="8733456" y="0"/>
                </a:lnTo>
                <a:lnTo>
                  <a:pt x="8733456" y="5021737"/>
                </a:lnTo>
                <a:lnTo>
                  <a:pt x="0" y="5021737"/>
                </a:lnTo>
                <a:lnTo>
                  <a:pt x="0" y="0"/>
                </a:lnTo>
                <a:close/>
              </a:path>
            </a:pathLst>
          </a:custGeom>
          <a:blipFill>
            <a:blip r:embed="rId2"/>
            <a:stretch>
              <a:fillRect/>
            </a:stretch>
          </a:blipFill>
        </p:spPr>
      </p:sp>
      <p:sp>
        <p:nvSpPr>
          <p:cNvPr id="13" name="TextBox 13"/>
          <p:cNvSpPr txBox="1"/>
          <p:nvPr/>
        </p:nvSpPr>
        <p:spPr>
          <a:xfrm>
            <a:off x="8272655" y="225331"/>
            <a:ext cx="2964846"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पृष्ठांकन</a:t>
            </a:r>
          </a:p>
        </p:txBody>
      </p:sp>
      <p:sp>
        <p:nvSpPr>
          <p:cNvPr id="14" name="TextBox 14"/>
          <p:cNvSpPr txBox="1"/>
          <p:nvPr/>
        </p:nvSpPr>
        <p:spPr>
          <a:xfrm>
            <a:off x="9568880" y="1677529"/>
            <a:ext cx="8719120" cy="4622325"/>
          </a:xfrm>
          <a:prstGeom prst="rect">
            <a:avLst/>
          </a:prstGeom>
        </p:spPr>
        <p:txBody>
          <a:bodyPr lIns="0" tIns="0" rIns="0" bIns="0" rtlCol="0" anchor="t">
            <a:spAutoFit/>
          </a:bodyPr>
          <a:lstStyle/>
          <a:p>
            <a:pPr algn="l">
              <a:lnSpc>
                <a:spcPts val="4576"/>
              </a:lnSpc>
              <a:spcBef>
                <a:spcPct val="0"/>
              </a:spcBef>
            </a:pPr>
            <a:r>
              <a:rPr lang="en-US" sz="3268">
                <a:solidFill>
                  <a:srgbClr val="191919"/>
                </a:solidFill>
                <a:latin typeface="Montserrat"/>
                <a:ea typeface="Montserrat"/>
                <a:cs typeface="Montserrat"/>
                <a:sym typeface="Montserrat"/>
              </a:rPr>
              <a:t>इसका व्यवहार मूल लेखों की प्रतिलिपि को अन्य पदाधिकारियों को जानकारी हेतु या संक्षिप्त आदेश के साथ आवश्यक करवाई हेतु भेजने में किया जाता है, इसमें संक्षिप्त अनुदेश भी होता है।</a:t>
            </a:r>
          </a:p>
          <a:p>
            <a:pPr algn="l">
              <a:lnSpc>
                <a:spcPts val="4576"/>
              </a:lnSpc>
              <a:spcBef>
                <a:spcPct val="0"/>
              </a:spcBef>
            </a:pPr>
            <a:r>
              <a:rPr lang="en-US" sz="3268">
                <a:solidFill>
                  <a:srgbClr val="191919"/>
                </a:solidFill>
                <a:latin typeface="Montserrat"/>
                <a:ea typeface="Montserrat"/>
                <a:cs typeface="Montserrat"/>
                <a:sym typeface="Montserrat"/>
              </a:rPr>
              <a:t>यदि पृष्ठांकन में मूल पत्र को भेजना है तो "मूलप्रति" लिख दिया जाता है,और प्रतिलिपि भेजी जाती है तो  "प्रतिलिपि" लिखा जाता है ।पत्र के अंत में भेजने वाले पदाधिकारी का नाम, पदनाम एवं पूरा पता रहता है</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1997137" y="7005833"/>
            <a:ext cx="7989889" cy="5648206"/>
            <a:chOff x="0" y="0"/>
            <a:chExt cx="10653185" cy="7530941"/>
          </a:xfrm>
        </p:grpSpPr>
        <p:grpSp>
          <p:nvGrpSpPr>
            <p:cNvPr id="3" name="Group 3"/>
            <p:cNvGrpSpPr/>
            <p:nvPr/>
          </p:nvGrpSpPr>
          <p:grpSpPr>
            <a:xfrm>
              <a:off x="0" y="93072"/>
              <a:ext cx="7437869" cy="743786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7575083" y="0"/>
              <a:ext cx="603296" cy="603296"/>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9" name="Group 9"/>
            <p:cNvGrpSpPr/>
            <p:nvPr/>
          </p:nvGrpSpPr>
          <p:grpSpPr>
            <a:xfrm>
              <a:off x="9075296" y="1843893"/>
              <a:ext cx="1577890" cy="157789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grpSp>
        <p:nvGrpSpPr>
          <p:cNvPr id="12" name="Group 12"/>
          <p:cNvGrpSpPr/>
          <p:nvPr/>
        </p:nvGrpSpPr>
        <p:grpSpPr>
          <a:xfrm>
            <a:off x="10648006" y="1028700"/>
            <a:ext cx="7475070" cy="7475070"/>
            <a:chOff x="0" y="0"/>
            <a:chExt cx="812800" cy="812800"/>
          </a:xfrm>
        </p:grpSpPr>
        <p:sp>
          <p:nvSpPr>
            <p:cNvPr id="13" name="Freeform 13"/>
            <p:cNvSpPr/>
            <p:nvPr/>
          </p:nvSpPr>
          <p:spPr>
            <a:xfrm>
              <a:off x="0" y="0"/>
              <a:ext cx="812800" cy="812800"/>
            </a:xfrm>
            <a:custGeom>
              <a:avLst/>
              <a:gdLst/>
              <a:ahLst/>
              <a:cxnLst/>
              <a:rect l="l" t="t" r="r" b="b"/>
              <a:pathLst>
                <a:path w="812800" h="812800">
                  <a:moveTo>
                    <a:pt x="23821" y="0"/>
                  </a:moveTo>
                  <a:lnTo>
                    <a:pt x="788979" y="0"/>
                  </a:lnTo>
                  <a:cubicBezTo>
                    <a:pt x="802135" y="0"/>
                    <a:pt x="812800" y="10665"/>
                    <a:pt x="812800" y="23821"/>
                  </a:cubicBezTo>
                  <a:lnTo>
                    <a:pt x="812800" y="788979"/>
                  </a:lnTo>
                  <a:cubicBezTo>
                    <a:pt x="812800" y="802135"/>
                    <a:pt x="802135" y="812800"/>
                    <a:pt x="788979" y="812800"/>
                  </a:cubicBezTo>
                  <a:lnTo>
                    <a:pt x="23821" y="812800"/>
                  </a:lnTo>
                  <a:cubicBezTo>
                    <a:pt x="10665" y="812800"/>
                    <a:pt x="0" y="802135"/>
                    <a:pt x="0" y="788979"/>
                  </a:cubicBezTo>
                  <a:lnTo>
                    <a:pt x="0" y="23821"/>
                  </a:lnTo>
                  <a:cubicBezTo>
                    <a:pt x="0" y="10665"/>
                    <a:pt x="10665" y="0"/>
                    <a:pt x="23821" y="0"/>
                  </a:cubicBezTo>
                  <a:close/>
                </a:path>
              </a:pathLst>
            </a:custGeom>
            <a:blipFill>
              <a:blip r:embed="rId2"/>
              <a:stretch>
                <a:fillRect/>
              </a:stretch>
            </a:blipFill>
          </p:spPr>
        </p:sp>
      </p:grpSp>
      <p:sp>
        <p:nvSpPr>
          <p:cNvPr id="14" name="TextBox 14"/>
          <p:cNvSpPr txBox="1"/>
          <p:nvPr/>
        </p:nvSpPr>
        <p:spPr>
          <a:xfrm>
            <a:off x="3871249" y="1516755"/>
            <a:ext cx="2964846"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प्रेस विज्ञप्ति</a:t>
            </a:r>
          </a:p>
        </p:txBody>
      </p:sp>
      <p:sp>
        <p:nvSpPr>
          <p:cNvPr id="15" name="TextBox 15"/>
          <p:cNvSpPr txBox="1"/>
          <p:nvPr/>
        </p:nvSpPr>
        <p:spPr>
          <a:xfrm>
            <a:off x="343593" y="2678338"/>
            <a:ext cx="10020158" cy="3570835"/>
          </a:xfrm>
          <a:prstGeom prst="rect">
            <a:avLst/>
          </a:prstGeom>
        </p:spPr>
        <p:txBody>
          <a:bodyPr lIns="0" tIns="0" rIns="0" bIns="0" rtlCol="0" anchor="t">
            <a:spAutoFit/>
          </a:bodyPr>
          <a:lstStyle/>
          <a:p>
            <a:pPr algn="just">
              <a:lnSpc>
                <a:spcPts val="4782"/>
              </a:lnSpc>
            </a:pPr>
            <a:r>
              <a:rPr lang="en-US" sz="3415">
                <a:solidFill>
                  <a:srgbClr val="191919"/>
                </a:solidFill>
                <a:latin typeface="Montserrat"/>
                <a:ea typeface="Montserrat"/>
                <a:cs typeface="Montserrat"/>
                <a:sym typeface="Montserrat"/>
              </a:rPr>
              <a:t>प्रशासकीय विज्ञप्तियाँ समस्त प्रशासकीय निर्णय जो कि दिन-प्रतिदिन शासन के विभिन्न विभागों एवं अनुभागों द्वारा लिये जाते हैं और इनका प्रकाशन सर्वसाधारण के सूचनार्थ राजकीय गजट में किया जाता है; जैसे – रिक्तियाँ, स्थानान्तरण, पदोन्नति, वेतन वृद्धि इत्यादि। इस पर उस विभाग / कार्य के सर्वोच्च अधिकारी के हस्ताक्षर रहते हैं। सर्वसाधारण के लिये। राजकीय गजट में प्रकाशन</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1997137" y="7005833"/>
            <a:ext cx="7989889" cy="5648206"/>
            <a:chOff x="0" y="0"/>
            <a:chExt cx="10653185" cy="7530941"/>
          </a:xfrm>
        </p:grpSpPr>
        <p:grpSp>
          <p:nvGrpSpPr>
            <p:cNvPr id="3" name="Group 3"/>
            <p:cNvGrpSpPr/>
            <p:nvPr/>
          </p:nvGrpSpPr>
          <p:grpSpPr>
            <a:xfrm>
              <a:off x="0" y="93072"/>
              <a:ext cx="7437869" cy="743786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7575083" y="0"/>
              <a:ext cx="603296" cy="603296"/>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9" name="Group 9"/>
            <p:cNvGrpSpPr/>
            <p:nvPr/>
          </p:nvGrpSpPr>
          <p:grpSpPr>
            <a:xfrm>
              <a:off x="9075296" y="1843893"/>
              <a:ext cx="1577890" cy="157789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sp>
        <p:nvSpPr>
          <p:cNvPr id="12" name="TextBox 12"/>
          <p:cNvSpPr txBox="1"/>
          <p:nvPr/>
        </p:nvSpPr>
        <p:spPr>
          <a:xfrm>
            <a:off x="8530349" y="2691838"/>
            <a:ext cx="2964846"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द्रुत पत्र</a:t>
            </a:r>
          </a:p>
        </p:txBody>
      </p:sp>
      <p:sp>
        <p:nvSpPr>
          <p:cNvPr id="13" name="TextBox 13"/>
          <p:cNvSpPr txBox="1"/>
          <p:nvPr/>
        </p:nvSpPr>
        <p:spPr>
          <a:xfrm>
            <a:off x="4549152" y="3956498"/>
            <a:ext cx="10020158" cy="1770610"/>
          </a:xfrm>
          <a:prstGeom prst="rect">
            <a:avLst/>
          </a:prstGeom>
        </p:spPr>
        <p:txBody>
          <a:bodyPr lIns="0" tIns="0" rIns="0" bIns="0" rtlCol="0" anchor="t">
            <a:spAutoFit/>
          </a:bodyPr>
          <a:lstStyle/>
          <a:p>
            <a:pPr algn="just">
              <a:lnSpc>
                <a:spcPts val="4782"/>
              </a:lnSpc>
            </a:pPr>
            <a:r>
              <a:rPr lang="en-US" sz="3415">
                <a:solidFill>
                  <a:srgbClr val="191919"/>
                </a:solidFill>
                <a:latin typeface="Montserrat"/>
                <a:ea typeface="Montserrat"/>
                <a:cs typeface="Montserrat"/>
                <a:sym typeface="Montserrat"/>
              </a:rPr>
              <a:t>द्रुत पत्र एक ऐसा पत्र होता है जिसे तत्काल या जल्दी से भेजा जाता है और जिसका जवाब भी शीघ्र प्राप्त करने की अपेक्षा की जाती है। इसे सामान्य पत्रों की तुलना में अधिक प्राथमिकता दी जाती है।</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6349740" y="1255338"/>
            <a:ext cx="10070042" cy="1088030"/>
          </a:xfrm>
          <a:prstGeom prst="rect">
            <a:avLst/>
          </a:prstGeom>
        </p:spPr>
        <p:txBody>
          <a:bodyPr lIns="0" tIns="0" rIns="0" bIns="0" rtlCol="0" anchor="t">
            <a:spAutoFit/>
          </a:bodyPr>
          <a:lstStyle/>
          <a:p>
            <a:pPr marL="0" lvl="0" indent="0" algn="l">
              <a:lnSpc>
                <a:spcPts val="8927"/>
              </a:lnSpc>
              <a:spcBef>
                <a:spcPct val="0"/>
              </a:spcBef>
            </a:pPr>
            <a:r>
              <a:rPr lang="en-US" sz="6377" b="1" spc="-127">
                <a:solidFill>
                  <a:srgbClr val="191919"/>
                </a:solidFill>
                <a:latin typeface="Open Sauce Bold"/>
                <a:ea typeface="Open Sauce Bold"/>
                <a:cs typeface="Open Sauce Bold"/>
                <a:sym typeface="Open Sauce Bold"/>
              </a:rPr>
              <a:t>द्रुत पत्र की विशेषताएं:</a:t>
            </a:r>
          </a:p>
        </p:txBody>
      </p:sp>
      <p:grpSp>
        <p:nvGrpSpPr>
          <p:cNvPr id="3" name="Group 3"/>
          <p:cNvGrpSpPr/>
          <p:nvPr/>
        </p:nvGrpSpPr>
        <p:grpSpPr>
          <a:xfrm>
            <a:off x="15017929" y="-2533783"/>
            <a:ext cx="5002094" cy="500209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alpha val="32941"/>
              </a:srgbClr>
            </a:solidFill>
            <a:ln w="742950" cap="sq">
              <a:solidFill>
                <a:srgbClr val="106861">
                  <a:alpha val="32941"/>
                </a:srgbClr>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1997137" y="7075637"/>
            <a:ext cx="5578401" cy="557840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9" name="TextBox 9"/>
          <p:cNvSpPr txBox="1"/>
          <p:nvPr/>
        </p:nvSpPr>
        <p:spPr>
          <a:xfrm>
            <a:off x="2475630" y="2729433"/>
            <a:ext cx="15564984" cy="4770985"/>
          </a:xfrm>
          <a:prstGeom prst="rect">
            <a:avLst/>
          </a:prstGeom>
        </p:spPr>
        <p:txBody>
          <a:bodyPr lIns="0" tIns="0" rIns="0" bIns="0" rtlCol="0" anchor="t">
            <a:spAutoFit/>
          </a:bodyPr>
          <a:lstStyle/>
          <a:p>
            <a:pPr marL="737504" lvl="1" indent="-368752" algn="l">
              <a:lnSpc>
                <a:spcPts val="4782"/>
              </a:lnSpc>
              <a:spcBef>
                <a:spcPct val="0"/>
              </a:spcBef>
              <a:buFont typeface="Arial"/>
              <a:buChar char="•"/>
            </a:pPr>
            <a:r>
              <a:rPr lang="en-US" sz="3415">
                <a:solidFill>
                  <a:srgbClr val="191919"/>
                </a:solidFill>
                <a:latin typeface="Montserrat"/>
                <a:ea typeface="Montserrat"/>
                <a:cs typeface="Montserrat"/>
                <a:sym typeface="Montserrat"/>
              </a:rPr>
              <a:t>तत्काल कार्रवाई: द्रुत पत्र का मुख्य उद्देश्य किसी महत्वपूर्ण विषय पर तुरंत ध्यान आकर्षित करना और आवश्यक कार्रवाई को प्रेरित करना होता है।</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स्पष्ट और संक्षिप्त: द्रुत पत्र में विषय को सीधे और स्पष्ट रूप से प्रस्तुत किया जाता है। अनावश्यक विवरणों से बचा जाता है।</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मुख्य बिंदुओं पर ध्यान: द्रुत पत्र में केवल सबसे महत्वपूर्ण बिंदुओं को शामिल किया जाता है ताकि पाठक आसानी से समझ सकें।</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अनुस्मारक: कभी-कभी द्रुत पत्र का उपयोग किसी पहले भेजे गए पत्र के बारे में अनुस्मारक के रूप में भी किया जाता है।</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1600200" y="1731203"/>
            <a:ext cx="14090062" cy="1088030"/>
          </a:xfrm>
          <a:prstGeom prst="rect">
            <a:avLst/>
          </a:prstGeom>
        </p:spPr>
        <p:txBody>
          <a:bodyPr lIns="0" tIns="0" rIns="0" bIns="0" rtlCol="0" anchor="t">
            <a:spAutoFit/>
          </a:bodyPr>
          <a:lstStyle/>
          <a:p>
            <a:pPr marL="0" lvl="0" indent="0" algn="l">
              <a:lnSpc>
                <a:spcPts val="8927"/>
              </a:lnSpc>
              <a:spcBef>
                <a:spcPct val="0"/>
              </a:spcBef>
            </a:pPr>
            <a:r>
              <a:rPr lang="en-US" sz="6377" b="1" spc="-127" dirty="0" err="1">
                <a:solidFill>
                  <a:srgbClr val="191919"/>
                </a:solidFill>
                <a:latin typeface="Open Sauce Bold"/>
                <a:ea typeface="Open Sauce Bold"/>
                <a:cs typeface="Open Sauce Bold"/>
                <a:sym typeface="Open Sauce Bold"/>
              </a:rPr>
              <a:t>द्रुत</a:t>
            </a:r>
            <a:r>
              <a:rPr lang="en-US" sz="6377" b="1" spc="-127" dirty="0">
                <a:solidFill>
                  <a:srgbClr val="191919"/>
                </a:solidFill>
                <a:latin typeface="Open Sauce Bold"/>
                <a:ea typeface="Open Sauce Bold"/>
                <a:cs typeface="Open Sauce Bold"/>
                <a:sym typeface="Open Sauce Bold"/>
              </a:rPr>
              <a:t> </a:t>
            </a:r>
            <a:r>
              <a:rPr lang="en-US" sz="6377" b="1" spc="-127" dirty="0" err="1">
                <a:solidFill>
                  <a:srgbClr val="191919"/>
                </a:solidFill>
                <a:latin typeface="Open Sauce Bold"/>
                <a:ea typeface="Open Sauce Bold"/>
                <a:cs typeface="Open Sauce Bold"/>
                <a:sym typeface="Open Sauce Bold"/>
              </a:rPr>
              <a:t>पत्र</a:t>
            </a:r>
            <a:r>
              <a:rPr lang="en-US" sz="6377" b="1" spc="-127" dirty="0">
                <a:solidFill>
                  <a:srgbClr val="191919"/>
                </a:solidFill>
                <a:latin typeface="Open Sauce Bold"/>
                <a:ea typeface="Open Sauce Bold"/>
                <a:cs typeface="Open Sauce Bold"/>
                <a:sym typeface="Open Sauce Bold"/>
              </a:rPr>
              <a:t> </a:t>
            </a:r>
            <a:r>
              <a:rPr lang="en-US" sz="6377" b="1" spc="-127" dirty="0" err="1">
                <a:solidFill>
                  <a:srgbClr val="191919"/>
                </a:solidFill>
                <a:latin typeface="Open Sauce Bold"/>
                <a:ea typeface="Open Sauce Bold"/>
                <a:cs typeface="Open Sauce Bold"/>
                <a:sym typeface="Open Sauce Bold"/>
              </a:rPr>
              <a:t>लिखते</a:t>
            </a:r>
            <a:r>
              <a:rPr lang="en-US" sz="6377" b="1" spc="-127" dirty="0">
                <a:solidFill>
                  <a:srgbClr val="191919"/>
                </a:solidFill>
                <a:latin typeface="Open Sauce Bold"/>
                <a:ea typeface="Open Sauce Bold"/>
                <a:cs typeface="Open Sauce Bold"/>
                <a:sym typeface="Open Sauce Bold"/>
              </a:rPr>
              <a:t> </a:t>
            </a:r>
            <a:r>
              <a:rPr lang="en-US" sz="6377" b="1" spc="-127" dirty="0" err="1">
                <a:solidFill>
                  <a:srgbClr val="191919"/>
                </a:solidFill>
                <a:latin typeface="Open Sauce Bold"/>
                <a:ea typeface="Open Sauce Bold"/>
                <a:cs typeface="Open Sauce Bold"/>
                <a:sym typeface="Open Sauce Bold"/>
              </a:rPr>
              <a:t>समय</a:t>
            </a:r>
            <a:r>
              <a:rPr lang="en-US" sz="6377" b="1" spc="-127" dirty="0">
                <a:solidFill>
                  <a:srgbClr val="191919"/>
                </a:solidFill>
                <a:latin typeface="Open Sauce Bold"/>
                <a:ea typeface="Open Sauce Bold"/>
                <a:cs typeface="Open Sauce Bold"/>
                <a:sym typeface="Open Sauce Bold"/>
              </a:rPr>
              <a:t> </a:t>
            </a:r>
            <a:r>
              <a:rPr lang="en-US" sz="6377" b="1" spc="-127" dirty="0" err="1">
                <a:solidFill>
                  <a:srgbClr val="191919"/>
                </a:solidFill>
                <a:latin typeface="Open Sauce Bold"/>
                <a:ea typeface="Open Sauce Bold"/>
                <a:cs typeface="Open Sauce Bold"/>
                <a:sym typeface="Open Sauce Bold"/>
              </a:rPr>
              <a:t>ध्यान</a:t>
            </a:r>
            <a:r>
              <a:rPr lang="en-US" sz="6377" b="1" spc="-127" dirty="0">
                <a:solidFill>
                  <a:srgbClr val="191919"/>
                </a:solidFill>
                <a:latin typeface="Open Sauce Bold"/>
                <a:ea typeface="Open Sauce Bold"/>
                <a:cs typeface="Open Sauce Bold"/>
                <a:sym typeface="Open Sauce Bold"/>
              </a:rPr>
              <a:t> </a:t>
            </a:r>
            <a:r>
              <a:rPr lang="en-US" sz="6377" b="1" spc="-127" dirty="0" err="1">
                <a:solidFill>
                  <a:srgbClr val="191919"/>
                </a:solidFill>
                <a:latin typeface="Open Sauce Bold"/>
                <a:ea typeface="Open Sauce Bold"/>
                <a:cs typeface="Open Sauce Bold"/>
                <a:sym typeface="Open Sauce Bold"/>
              </a:rPr>
              <a:t>रखने</a:t>
            </a:r>
            <a:r>
              <a:rPr lang="en-US" sz="6377" b="1" spc="-127" dirty="0">
                <a:solidFill>
                  <a:srgbClr val="191919"/>
                </a:solidFill>
                <a:latin typeface="Open Sauce Bold"/>
                <a:ea typeface="Open Sauce Bold"/>
                <a:cs typeface="Open Sauce Bold"/>
                <a:sym typeface="Open Sauce Bold"/>
              </a:rPr>
              <a:t> </a:t>
            </a:r>
            <a:r>
              <a:rPr lang="en-US" sz="6377" b="1" spc="-127" dirty="0" err="1">
                <a:solidFill>
                  <a:srgbClr val="191919"/>
                </a:solidFill>
                <a:latin typeface="Open Sauce Bold"/>
                <a:ea typeface="Open Sauce Bold"/>
                <a:cs typeface="Open Sauce Bold"/>
                <a:sym typeface="Open Sauce Bold"/>
              </a:rPr>
              <a:t>योग्य</a:t>
            </a:r>
            <a:r>
              <a:rPr lang="en-US" sz="6377" b="1" spc="-127" dirty="0">
                <a:solidFill>
                  <a:srgbClr val="191919"/>
                </a:solidFill>
                <a:latin typeface="Open Sauce Bold"/>
                <a:ea typeface="Open Sauce Bold"/>
                <a:cs typeface="Open Sauce Bold"/>
                <a:sym typeface="Open Sauce Bold"/>
              </a:rPr>
              <a:t> </a:t>
            </a:r>
            <a:r>
              <a:rPr lang="en-US" sz="6377" b="1" spc="-127" dirty="0" err="1">
                <a:solidFill>
                  <a:srgbClr val="191919"/>
                </a:solidFill>
                <a:latin typeface="Open Sauce Bold"/>
                <a:ea typeface="Open Sauce Bold"/>
                <a:cs typeface="Open Sauce Bold"/>
                <a:sym typeface="Open Sauce Bold"/>
              </a:rPr>
              <a:t>बातें</a:t>
            </a:r>
            <a:r>
              <a:rPr lang="en-US" sz="6377" b="1" spc="-127" dirty="0">
                <a:solidFill>
                  <a:srgbClr val="191919"/>
                </a:solidFill>
                <a:latin typeface="Open Sauce Bold"/>
                <a:ea typeface="Open Sauce Bold"/>
                <a:cs typeface="Open Sauce Bold"/>
                <a:sym typeface="Open Sauce Bold"/>
              </a:rPr>
              <a:t>:</a:t>
            </a:r>
          </a:p>
        </p:txBody>
      </p:sp>
      <p:grpSp>
        <p:nvGrpSpPr>
          <p:cNvPr id="3" name="Group 3"/>
          <p:cNvGrpSpPr/>
          <p:nvPr/>
        </p:nvGrpSpPr>
        <p:grpSpPr>
          <a:xfrm>
            <a:off x="15017929" y="-2533783"/>
            <a:ext cx="5002094" cy="500209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alpha val="32941"/>
              </a:srgbClr>
            </a:solidFill>
            <a:ln w="742950" cap="sq">
              <a:solidFill>
                <a:srgbClr val="106861">
                  <a:alpha val="32941"/>
                </a:srgbClr>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1997137" y="7075637"/>
            <a:ext cx="5578401" cy="557840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sp>
        <p:nvSpPr>
          <p:cNvPr id="9" name="TextBox 9"/>
          <p:cNvSpPr txBox="1"/>
          <p:nvPr/>
        </p:nvSpPr>
        <p:spPr>
          <a:xfrm>
            <a:off x="1953991" y="3329508"/>
            <a:ext cx="15564984" cy="3570835"/>
          </a:xfrm>
          <a:prstGeom prst="rect">
            <a:avLst/>
          </a:prstGeom>
        </p:spPr>
        <p:txBody>
          <a:bodyPr lIns="0" tIns="0" rIns="0" bIns="0" rtlCol="0" anchor="t">
            <a:spAutoFit/>
          </a:bodyPr>
          <a:lstStyle/>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विषय पंक्ति स्पष्ट हो: विषय पंक्ति में पत्र का मुख्य उद्देश्य स्पष्ट रूप से लिखा होना चाहिए।</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भाषा सरल और स्पष्ट हो: जटिल वाक्यों और शब्दों से बचें।</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सभी आवश्यक जानकारी शामिल करें: पत्र में सभी आवश्यक जानकारी शामिल होनी चाहिए, जैसे कि तारीख, पता, विषय, आदि।</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सही व्यक्ति को संबोधित करें: पत्र को सही व्यक्ति को संबोधित किया जाना चाहिए।</a:t>
            </a:r>
          </a:p>
          <a:p>
            <a:pPr marL="737504" lvl="1" indent="-368752" algn="l">
              <a:lnSpc>
                <a:spcPts val="4782"/>
              </a:lnSpc>
              <a:buFont typeface="Arial"/>
              <a:buChar char="•"/>
            </a:pPr>
            <a:r>
              <a:rPr lang="en-US" sz="3415">
                <a:solidFill>
                  <a:srgbClr val="191919"/>
                </a:solidFill>
                <a:latin typeface="Montserrat"/>
                <a:ea typeface="Montserrat"/>
                <a:cs typeface="Montserrat"/>
                <a:sym typeface="Montserrat"/>
              </a:rPr>
              <a:t>शब्द सीमा का ध्यान रखें: द्रुत पत्र संक्षिप्त होना चाहिए, इसलिए शब्द सीमा का ध्यान रखें।</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3442786" y="1689411"/>
            <a:ext cx="12755237" cy="8105488"/>
          </a:xfrm>
          <a:prstGeom prst="rect">
            <a:avLst/>
          </a:prstGeom>
        </p:spPr>
        <p:txBody>
          <a:bodyPr lIns="0" tIns="0" rIns="0" bIns="0" rtlCol="0" anchor="t">
            <a:spAutoFit/>
          </a:bodyPr>
          <a:lstStyle/>
          <a:p>
            <a:pPr algn="l">
              <a:lnSpc>
                <a:spcPts val="4635"/>
              </a:lnSpc>
            </a:pPr>
            <a:r>
              <a:rPr lang="en-US" sz="3111" spc="49">
                <a:solidFill>
                  <a:srgbClr val="191919"/>
                </a:solidFill>
                <a:latin typeface="Open Sauce"/>
                <a:ea typeface="Open Sauce"/>
                <a:cs typeface="Open Sauce"/>
                <a:sym typeface="Open Sauce"/>
              </a:rPr>
              <a:t>मितव्यय पत्र शब्द का शायद आपने पहले नहीं सुना हो। यह एक तकनीकी शब्द नहीं है, बल्कि एक सामान्य शब्द है जिसका उपयोग किसी भी ऐसे पत्र को संदर्भित करने के लिए किया जा सकता है जिसे लिखते समय शब्दों और कागज के उपयोग को कम करने का प्रयास किया गया हो।</a:t>
            </a:r>
          </a:p>
          <a:p>
            <a:pPr algn="l">
              <a:lnSpc>
                <a:spcPts val="4635"/>
              </a:lnSpc>
            </a:pPr>
            <a:r>
              <a:rPr lang="en-US" sz="3111" spc="49">
                <a:solidFill>
                  <a:srgbClr val="191919"/>
                </a:solidFill>
                <a:latin typeface="Open Sauce"/>
                <a:ea typeface="Open Sauce"/>
                <a:cs typeface="Open Sauce"/>
                <a:sym typeface="Open Sauce"/>
              </a:rPr>
              <a:t>अन्य शब्दों में, मितव्यय पत्र वह पत्र होता है जिसमें:</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अनावश्यक शब्दों का उपयोग नहीं किया जाता: केवल आवश्यक और प्रासंगिक जानकारी ही शामिल की जाती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लंबे वाक्यों से बचा जाता है: छोटे और सरल वाक्यों का उपयोग किया जाता है ताकि अर्थ स्पष्ट रूप से समझ में आ सके।</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एक ही बात को बार-बार नहीं दोहराया जाता: प्रत्येक बिंदु को केवल एक बार स्पष्ट रूप से प्रस्तुत किया जाता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कागज का कम से कम उपयोग किया जाता है: दोनों तरफ से कागज का उपयोग किया जा सकता है और अनावश्यक जगहों को खाली नहीं छोड़ा जाता।</a:t>
            </a:r>
          </a:p>
          <a:p>
            <a:pPr algn="l">
              <a:lnSpc>
                <a:spcPts val="4635"/>
              </a:lnSpc>
            </a:pPr>
            <a:endParaRPr lang="en-US" sz="3111" spc="49">
              <a:solidFill>
                <a:srgbClr val="191919"/>
              </a:solidFill>
              <a:latin typeface="Open Sauce"/>
              <a:ea typeface="Open Sauce"/>
              <a:cs typeface="Open Sauce"/>
              <a:sym typeface="Open Sauce"/>
            </a:endParaRPr>
          </a:p>
        </p:txBody>
      </p:sp>
      <p:sp>
        <p:nvSpPr>
          <p:cNvPr id="3" name="TextBox 3"/>
          <p:cNvSpPr txBox="1"/>
          <p:nvPr/>
        </p:nvSpPr>
        <p:spPr>
          <a:xfrm>
            <a:off x="8286443" y="584153"/>
            <a:ext cx="3067924"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मितव्यय पत्र</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3071708" y="1600487"/>
            <a:ext cx="12755237" cy="7626447"/>
          </a:xfrm>
          <a:prstGeom prst="rect">
            <a:avLst/>
          </a:prstGeom>
        </p:spPr>
        <p:txBody>
          <a:bodyPr lIns="0" tIns="0" rIns="0" bIns="0" rtlCol="0" anchor="t">
            <a:spAutoFit/>
          </a:bodyPr>
          <a:lstStyle/>
          <a:p>
            <a:pPr algn="l">
              <a:lnSpc>
                <a:spcPts val="4635"/>
              </a:lnSpc>
            </a:pPr>
            <a:r>
              <a:rPr lang="en-US" sz="2800" spc="49" dirty="0" err="1">
                <a:solidFill>
                  <a:srgbClr val="191919"/>
                </a:solidFill>
                <a:latin typeface="Open Sauce"/>
                <a:ea typeface="Open Sauce"/>
                <a:cs typeface="Open Sauce"/>
                <a:sym typeface="Open Sauce"/>
              </a:rPr>
              <a:t>मितव्यय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पत्र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लिखने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लाभ</a:t>
            </a:r>
            <a:r>
              <a:rPr lang="en-US" sz="2800" spc="49" dirty="0">
                <a:solidFill>
                  <a:srgbClr val="191919"/>
                </a:solidFill>
                <a:latin typeface="Open Sauce"/>
                <a:ea typeface="Open Sauce"/>
                <a:cs typeface="Open Sauce"/>
                <a:sym typeface="Open Sauce"/>
              </a:rPr>
              <a:t>:</a:t>
            </a:r>
          </a:p>
          <a:p>
            <a:pPr marL="671717" lvl="1" indent="-335858" algn="l">
              <a:lnSpc>
                <a:spcPts val="4635"/>
              </a:lnSpc>
              <a:buFont typeface="Arial"/>
              <a:buChar char="•"/>
            </a:pPr>
            <a:r>
              <a:rPr lang="en-US" sz="2800" spc="49" dirty="0" err="1">
                <a:solidFill>
                  <a:srgbClr val="191919"/>
                </a:solidFill>
                <a:latin typeface="Open Sauce"/>
                <a:ea typeface="Open Sauce"/>
                <a:cs typeface="Open Sauce"/>
                <a:sym typeface="Open Sauce"/>
              </a:rPr>
              <a:t>समय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बचत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अनावश्यक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शब्दों</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और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लिखने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समय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बर्बाद</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नहीं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होता</a:t>
            </a:r>
            <a:r>
              <a:rPr lang="en-US" sz="2800" spc="49" dirty="0">
                <a:solidFill>
                  <a:srgbClr val="191919"/>
                </a:solidFill>
                <a:latin typeface="Open Sauce"/>
                <a:ea typeface="Open Sauce"/>
                <a:cs typeface="Open Sauce"/>
                <a:sym typeface="Open Sauce"/>
              </a:rPr>
              <a:t>।</a:t>
            </a:r>
          </a:p>
          <a:p>
            <a:pPr marL="671717" lvl="1" indent="-335858" algn="l">
              <a:lnSpc>
                <a:spcPts val="4635"/>
              </a:lnSpc>
              <a:buFont typeface="Arial"/>
              <a:buChar char="•"/>
            </a:pPr>
            <a:r>
              <a:rPr lang="en-US" sz="2800" spc="49" dirty="0" err="1">
                <a:solidFill>
                  <a:srgbClr val="191919"/>
                </a:solidFill>
                <a:latin typeface="Open Sauce"/>
                <a:ea typeface="Open Sauce"/>
                <a:cs typeface="Open Sauce"/>
                <a:sym typeface="Open Sauce"/>
              </a:rPr>
              <a:t>पढ़ने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आसानी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संक्षिप्त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और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स्पष्ट</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पत्र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पढ़ना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आसान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a:t>
            </a:r>
          </a:p>
          <a:p>
            <a:pPr marL="671717" lvl="1" indent="-335858" algn="l">
              <a:lnSpc>
                <a:spcPts val="4635"/>
              </a:lnSpc>
              <a:buFont typeface="Arial"/>
              <a:buChar char="•"/>
            </a:pPr>
            <a:r>
              <a:rPr lang="en-US" sz="2800" spc="49" dirty="0" err="1">
                <a:solidFill>
                  <a:srgbClr val="191919"/>
                </a:solidFill>
                <a:latin typeface="Open Sauce"/>
                <a:ea typeface="Open Sauce"/>
                <a:cs typeface="Open Sauce"/>
                <a:sym typeface="Open Sauce"/>
              </a:rPr>
              <a:t>पर्यावरण</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संरक्षण</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कागज</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उपयोग</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पर्यावरण</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संरक्षण</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योगदान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a:t>
            </a:r>
          </a:p>
          <a:p>
            <a:pPr marL="671717" lvl="1" indent="-335858" algn="l">
              <a:lnSpc>
                <a:spcPts val="4635"/>
              </a:lnSpc>
              <a:buFont typeface="Arial"/>
              <a:buChar char="•"/>
            </a:pPr>
            <a:r>
              <a:rPr lang="en-US" sz="2800" spc="49" dirty="0" err="1">
                <a:solidFill>
                  <a:srgbClr val="191919"/>
                </a:solidFill>
                <a:latin typeface="Open Sauce"/>
                <a:ea typeface="Open Sauce"/>
                <a:cs typeface="Open Sauce"/>
                <a:sym typeface="Open Sauce"/>
              </a:rPr>
              <a:t>संचार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स्पष्टता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अनावश्यक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विवरणों</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बचने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संदेश</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स्पष्ट</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रूप</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पहुंचता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a:t>
            </a:r>
          </a:p>
          <a:p>
            <a:pPr algn="l">
              <a:lnSpc>
                <a:spcPts val="4635"/>
              </a:lnSpc>
            </a:pPr>
            <a:endParaRPr lang="en-US" sz="2800" spc="49" dirty="0">
              <a:solidFill>
                <a:srgbClr val="191919"/>
              </a:solidFill>
              <a:latin typeface="Open Sauce"/>
              <a:ea typeface="Open Sauce"/>
              <a:cs typeface="Open Sauce"/>
              <a:sym typeface="Open Sauce"/>
            </a:endParaRPr>
          </a:p>
          <a:p>
            <a:pPr algn="l">
              <a:lnSpc>
                <a:spcPts val="4635"/>
              </a:lnSpc>
            </a:pPr>
            <a:r>
              <a:rPr lang="en-US" sz="2800" spc="49" dirty="0" err="1">
                <a:solidFill>
                  <a:srgbClr val="191919"/>
                </a:solidFill>
                <a:latin typeface="Open Sauce"/>
                <a:ea typeface="Open Sauce"/>
                <a:cs typeface="Open Sauce"/>
                <a:sym typeface="Open Sauce"/>
              </a:rPr>
              <a:t>मितव्यय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पत्र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लिखते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समय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ध्यान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रखने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योग्य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बातें</a:t>
            </a:r>
            <a:r>
              <a:rPr lang="en-US" sz="2800" spc="49" dirty="0">
                <a:solidFill>
                  <a:srgbClr val="191919"/>
                </a:solidFill>
                <a:latin typeface="Open Sauce"/>
                <a:ea typeface="Open Sauce"/>
                <a:cs typeface="Open Sauce"/>
                <a:sym typeface="Open Sauce"/>
              </a:rPr>
              <a:t>:</a:t>
            </a:r>
          </a:p>
          <a:p>
            <a:pPr marL="671717" lvl="1" indent="-335858" algn="l">
              <a:lnSpc>
                <a:spcPts val="4635"/>
              </a:lnSpc>
              <a:buFont typeface="Arial"/>
              <a:buChar char="•"/>
            </a:pPr>
            <a:r>
              <a:rPr lang="en-US" sz="2800" spc="49" dirty="0" err="1">
                <a:solidFill>
                  <a:srgbClr val="191919"/>
                </a:solidFill>
                <a:latin typeface="Open Sauce"/>
                <a:ea typeface="Open Sauce"/>
                <a:cs typeface="Open Sauce"/>
                <a:sym typeface="Open Sauce"/>
              </a:rPr>
              <a:t>मुख्य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बिंदुओं</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ध्यान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दें</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केवल</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सबसे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महत्वपूर्ण</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जानकारी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शामिल</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a:t>
            </a:r>
            <a:r>
              <a:rPr lang="en-US" sz="2800" spc="49" dirty="0">
                <a:solidFill>
                  <a:srgbClr val="191919"/>
                </a:solidFill>
                <a:latin typeface="Open Sauce"/>
                <a:ea typeface="Open Sauce"/>
                <a:cs typeface="Open Sauce"/>
                <a:sym typeface="Open Sauce"/>
              </a:rPr>
              <a:t>।</a:t>
            </a:r>
          </a:p>
          <a:p>
            <a:pPr marL="671717" lvl="1" indent="-335858" algn="l">
              <a:lnSpc>
                <a:spcPts val="4635"/>
              </a:lnSpc>
              <a:buFont typeface="Arial"/>
              <a:buChar char="•"/>
            </a:pPr>
            <a:r>
              <a:rPr lang="en-US" sz="2800" spc="49" dirty="0" err="1">
                <a:solidFill>
                  <a:srgbClr val="191919"/>
                </a:solidFill>
                <a:latin typeface="Open Sauce"/>
                <a:ea typeface="Open Sauce"/>
                <a:cs typeface="Open Sauce"/>
                <a:sym typeface="Open Sauce"/>
              </a:rPr>
              <a:t>सरल</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भाषा</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उपयोग</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जटिल</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शब्दों</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और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बचें</a:t>
            </a:r>
            <a:r>
              <a:rPr lang="en-US" sz="2800" spc="49" dirty="0">
                <a:solidFill>
                  <a:srgbClr val="191919"/>
                </a:solidFill>
                <a:latin typeface="Open Sauce"/>
                <a:ea typeface="Open Sauce"/>
                <a:cs typeface="Open Sauce"/>
                <a:sym typeface="Open Sauce"/>
              </a:rPr>
              <a:t>।</a:t>
            </a:r>
          </a:p>
          <a:p>
            <a:pPr marL="671717" lvl="1" indent="-335858" algn="l">
              <a:lnSpc>
                <a:spcPts val="4635"/>
              </a:lnSpc>
              <a:buFont typeface="Arial"/>
              <a:buChar char="•"/>
            </a:pPr>
            <a:r>
              <a:rPr lang="en-US" sz="2800" spc="49" dirty="0" err="1">
                <a:solidFill>
                  <a:srgbClr val="191919"/>
                </a:solidFill>
                <a:latin typeface="Open Sauce"/>
                <a:ea typeface="Open Sauce"/>
                <a:cs typeface="Open Sauce"/>
                <a:sym typeface="Open Sauce"/>
              </a:rPr>
              <a:t>वाक्यों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छोटा</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रखें</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लंबे</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छोटे-छोटे</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तोड़</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दें</a:t>
            </a:r>
            <a:r>
              <a:rPr lang="en-US" sz="2800" spc="49" dirty="0">
                <a:solidFill>
                  <a:srgbClr val="191919"/>
                </a:solidFill>
                <a:latin typeface="Open Sauce"/>
                <a:ea typeface="Open Sauce"/>
                <a:cs typeface="Open Sauce"/>
                <a:sym typeface="Open Sauce"/>
              </a:rPr>
              <a:t>।</a:t>
            </a:r>
          </a:p>
          <a:p>
            <a:pPr marL="671717" lvl="1" indent="-335858" algn="l">
              <a:lnSpc>
                <a:spcPts val="4635"/>
              </a:lnSpc>
              <a:buFont typeface="Arial"/>
              <a:buChar char="•"/>
            </a:pPr>
            <a:r>
              <a:rPr lang="en-US" sz="2800" spc="49" dirty="0" err="1">
                <a:solidFill>
                  <a:srgbClr val="191919"/>
                </a:solidFill>
                <a:latin typeface="Open Sauce"/>
                <a:ea typeface="Open Sauce"/>
                <a:cs typeface="Open Sauce"/>
                <a:sym typeface="Open Sauce"/>
              </a:rPr>
              <a:t>दोनों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तरफ</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कागज</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उपयोग</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कागज</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बचाने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लिए</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दोनों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तरफ</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लिखें</a:t>
            </a:r>
            <a:r>
              <a:rPr lang="en-US" sz="2800" spc="49" dirty="0">
                <a:solidFill>
                  <a:srgbClr val="191919"/>
                </a:solidFill>
                <a:latin typeface="Open Sauce"/>
                <a:ea typeface="Open Sauce"/>
                <a:cs typeface="Open Sauce"/>
                <a:sym typeface="Open Sauce"/>
              </a:rPr>
              <a:t>।</a:t>
            </a:r>
          </a:p>
          <a:p>
            <a:pPr marL="671717" lvl="1" indent="-335858" algn="l">
              <a:lnSpc>
                <a:spcPts val="4635"/>
              </a:lnSpc>
              <a:buFont typeface="Arial"/>
              <a:buChar char="•"/>
            </a:pPr>
            <a:r>
              <a:rPr lang="en-US" sz="2800" spc="49" dirty="0" err="1">
                <a:solidFill>
                  <a:srgbClr val="191919"/>
                </a:solidFill>
                <a:latin typeface="Open Sauce"/>
                <a:ea typeface="Open Sauce"/>
                <a:cs typeface="Open Sauce"/>
                <a:sym typeface="Open Sauce"/>
              </a:rPr>
              <a:t>अनावश्यक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जगहों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खाली</a:t>
            </a:r>
            <a:r>
              <a:rPr lang="en-US" sz="2800" spc="49" dirty="0">
                <a:solidFill>
                  <a:srgbClr val="191919"/>
                </a:solidFill>
                <a:latin typeface="Open Sauce"/>
                <a:ea typeface="Open Sauce"/>
                <a:cs typeface="Open Sauce"/>
                <a:sym typeface="Open Sauce"/>
              </a:rPr>
              <a:t> न </a:t>
            </a:r>
            <a:r>
              <a:rPr lang="en-US" sz="2800" spc="49" dirty="0" err="1">
                <a:solidFill>
                  <a:srgbClr val="191919"/>
                </a:solidFill>
                <a:latin typeface="Open Sauce"/>
                <a:ea typeface="Open Sauce"/>
                <a:cs typeface="Open Sauce"/>
                <a:sym typeface="Open Sauce"/>
              </a:rPr>
              <a:t>छोड़ें</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कागज</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तरह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भरें</a:t>
            </a:r>
            <a:r>
              <a:rPr lang="en-US" sz="2800" spc="49" dirty="0">
                <a:solidFill>
                  <a:srgbClr val="191919"/>
                </a:solidFill>
                <a:latin typeface="Open Sauce"/>
                <a:ea typeface="Open Sauce"/>
                <a:cs typeface="Open Sauce"/>
                <a:sym typeface="Open Sauce"/>
              </a:rPr>
              <a:t>।</a:t>
            </a:r>
          </a:p>
        </p:txBody>
      </p:sp>
      <p:sp>
        <p:nvSpPr>
          <p:cNvPr id="3" name="TextBox 3"/>
          <p:cNvSpPr txBox="1"/>
          <p:nvPr/>
        </p:nvSpPr>
        <p:spPr>
          <a:xfrm>
            <a:off x="8286443" y="584153"/>
            <a:ext cx="3067924"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मितव्यय पत्र</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8286443" y="584153"/>
            <a:ext cx="1789763"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टिप्पणी</a:t>
            </a:r>
          </a:p>
        </p:txBody>
      </p:sp>
      <p:sp>
        <p:nvSpPr>
          <p:cNvPr id="3" name="TextBox 3"/>
          <p:cNvSpPr txBox="1"/>
          <p:nvPr/>
        </p:nvSpPr>
        <p:spPr>
          <a:xfrm>
            <a:off x="3195401" y="1827257"/>
            <a:ext cx="12755237" cy="6943438"/>
          </a:xfrm>
          <a:prstGeom prst="rect">
            <a:avLst/>
          </a:prstGeom>
        </p:spPr>
        <p:txBody>
          <a:bodyPr lIns="0" tIns="0" rIns="0" bIns="0" rtlCol="0" anchor="t">
            <a:spAutoFit/>
          </a:bodyPr>
          <a:lstStyle/>
          <a:p>
            <a:pPr algn="l">
              <a:lnSpc>
                <a:spcPts val="4635"/>
              </a:lnSpc>
            </a:pPr>
            <a:r>
              <a:rPr lang="en-US" sz="3111" spc="49">
                <a:solidFill>
                  <a:srgbClr val="191919"/>
                </a:solidFill>
                <a:latin typeface="Open Sauce"/>
                <a:ea typeface="Open Sauce"/>
                <a:cs typeface="Open Sauce"/>
                <a:sym typeface="Open Sauce"/>
              </a:rPr>
              <a:t>सरकारी कार्यालयों को प्राप्त प्रत्येक पत्र बहुत सारी सीढ़ियों को पार करने के बाद किसी निर्णय पर पहुंचता है।निर्देशिकरण के बाद जब वह पत्र सहायक/लिपिक के पास आता है ,तब वे आदेश देने वाले पदाधिकारी के लिए उस पर टिप्पणी लिखते हैं।पत्र पर निर्णय लेने के लिए दिया गया अपना सुझाव ही टिप्पणी कहलाता है।</a:t>
            </a:r>
          </a:p>
          <a:p>
            <a:pPr algn="l">
              <a:lnSpc>
                <a:spcPts val="4635"/>
              </a:lnSpc>
            </a:pPr>
            <a:endParaRPr lang="en-US" sz="3111" spc="49">
              <a:solidFill>
                <a:srgbClr val="191919"/>
              </a:solidFill>
              <a:latin typeface="Open Sauce"/>
              <a:ea typeface="Open Sauce"/>
              <a:cs typeface="Open Sauce"/>
              <a:sym typeface="Open Sauce"/>
            </a:endParaRPr>
          </a:p>
          <a:p>
            <a:pPr algn="l">
              <a:lnSpc>
                <a:spcPts val="4635"/>
              </a:lnSpc>
            </a:pPr>
            <a:r>
              <a:rPr lang="en-US" sz="3111" spc="49">
                <a:solidFill>
                  <a:srgbClr val="191919"/>
                </a:solidFill>
                <a:latin typeface="Open Sauce"/>
                <a:ea typeface="Open Sauce"/>
                <a:cs typeface="Open Sauce"/>
                <a:sym typeface="Open Sauce"/>
              </a:rPr>
              <a:t>टिप्पणी के प्रकार:</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नेमी टिप्पणी</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सामान्य टिप्पणी</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अनुभागीय टिप्पणी</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संपूर्ण टिप्पणी</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सूक्ष्म टिप्पणी</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अनौपचारिक टिप्पणी</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8286443" y="584153"/>
            <a:ext cx="1789763"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टिप्पणी</a:t>
            </a:r>
          </a:p>
        </p:txBody>
      </p:sp>
      <p:sp>
        <p:nvSpPr>
          <p:cNvPr id="3" name="TextBox 3"/>
          <p:cNvSpPr txBox="1"/>
          <p:nvPr/>
        </p:nvSpPr>
        <p:spPr>
          <a:xfrm>
            <a:off x="3401555" y="2201339"/>
            <a:ext cx="7312748" cy="5798597"/>
          </a:xfrm>
          <a:prstGeom prst="rect">
            <a:avLst/>
          </a:prstGeom>
        </p:spPr>
        <p:txBody>
          <a:bodyPr lIns="0" tIns="0" rIns="0" bIns="0" rtlCol="0" anchor="t">
            <a:spAutoFit/>
          </a:bodyPr>
          <a:lstStyle/>
          <a:p>
            <a:pPr algn="l">
              <a:lnSpc>
                <a:spcPts val="4784"/>
              </a:lnSpc>
            </a:pPr>
            <a:r>
              <a:rPr lang="en-US" sz="3211" b="1" spc="51">
                <a:solidFill>
                  <a:srgbClr val="191919"/>
                </a:solidFill>
                <a:latin typeface="Open Sauce Bold"/>
                <a:ea typeface="Open Sauce Bold"/>
                <a:cs typeface="Open Sauce Bold"/>
                <a:sym typeface="Open Sauce Bold"/>
              </a:rPr>
              <a:t>टिप्पणी के सामान्य नियम -</a:t>
            </a:r>
          </a:p>
          <a:p>
            <a:pPr marL="671717" lvl="1" indent="-335858" algn="l">
              <a:lnSpc>
                <a:spcPts val="4635"/>
              </a:lnSpc>
              <a:buAutoNum type="arabicPeriod"/>
            </a:pPr>
            <a:r>
              <a:rPr lang="en-US" sz="3111" spc="49">
                <a:solidFill>
                  <a:srgbClr val="191919"/>
                </a:solidFill>
                <a:latin typeface="Open Sauce"/>
                <a:ea typeface="Open Sauce"/>
                <a:cs typeface="Open Sauce"/>
                <a:sym typeface="Open Sauce"/>
              </a:rPr>
              <a:t>टिप्पणी लिखना</a:t>
            </a:r>
          </a:p>
          <a:p>
            <a:pPr marL="671717" lvl="1" indent="-335858" algn="l">
              <a:lnSpc>
                <a:spcPts val="4635"/>
              </a:lnSpc>
              <a:buAutoNum type="arabicPeriod"/>
            </a:pPr>
            <a:r>
              <a:rPr lang="en-US" sz="3111" spc="49">
                <a:solidFill>
                  <a:srgbClr val="191919"/>
                </a:solidFill>
                <a:latin typeface="Open Sauce"/>
                <a:ea typeface="Open Sauce"/>
                <a:cs typeface="Open Sauce"/>
                <a:sym typeface="Open Sauce"/>
              </a:rPr>
              <a:t>नित्य टिप्पणी</a:t>
            </a:r>
          </a:p>
          <a:p>
            <a:pPr marL="671717" lvl="1" indent="-335858" algn="l">
              <a:lnSpc>
                <a:spcPts val="4635"/>
              </a:lnSpc>
              <a:buAutoNum type="arabicPeriod"/>
            </a:pPr>
            <a:r>
              <a:rPr lang="en-US" sz="3111" spc="49">
                <a:solidFill>
                  <a:srgbClr val="191919"/>
                </a:solidFill>
                <a:latin typeface="Open Sauce"/>
                <a:ea typeface="Open Sauce"/>
                <a:cs typeface="Open Sauce"/>
                <a:sym typeface="Open Sauce"/>
              </a:rPr>
              <a:t>टिप्पणियों का क्रम</a:t>
            </a:r>
          </a:p>
          <a:p>
            <a:pPr marL="671717" lvl="1" indent="-335858" algn="l">
              <a:lnSpc>
                <a:spcPts val="4635"/>
              </a:lnSpc>
              <a:buAutoNum type="arabicPeriod"/>
            </a:pPr>
            <a:r>
              <a:rPr lang="en-US" sz="3111" spc="49">
                <a:solidFill>
                  <a:srgbClr val="191919"/>
                </a:solidFill>
                <a:latin typeface="Open Sauce"/>
                <a:ea typeface="Open Sauce"/>
                <a:cs typeface="Open Sauce"/>
                <a:sym typeface="Open Sauce"/>
              </a:rPr>
              <a:t>बाद में प्राप्त और प्रेषित काग़ज़ पत्र चढ़ाना</a:t>
            </a:r>
          </a:p>
          <a:p>
            <a:pPr marL="671717" lvl="1" indent="-335858" algn="l">
              <a:lnSpc>
                <a:spcPts val="4635"/>
              </a:lnSpc>
              <a:buAutoNum type="arabicPeriod"/>
            </a:pPr>
            <a:r>
              <a:rPr lang="en-US" sz="3111" spc="49">
                <a:solidFill>
                  <a:srgbClr val="191919"/>
                </a:solidFill>
                <a:latin typeface="Open Sauce"/>
                <a:ea typeface="Open Sauce"/>
                <a:cs typeface="Open Sauce"/>
                <a:sym typeface="Open Sauce"/>
              </a:rPr>
              <a:t>टिप्पणी का फारम और हस्ताक्षर</a:t>
            </a:r>
          </a:p>
          <a:p>
            <a:pPr marL="671717" lvl="1" indent="-335858" algn="l">
              <a:lnSpc>
                <a:spcPts val="4635"/>
              </a:lnSpc>
              <a:buAutoNum type="arabicPeriod"/>
            </a:pPr>
            <a:r>
              <a:rPr lang="en-US" sz="3111" spc="49">
                <a:solidFill>
                  <a:srgbClr val="191919"/>
                </a:solidFill>
                <a:latin typeface="Open Sauce"/>
                <a:ea typeface="Open Sauce"/>
                <a:cs typeface="Open Sauce"/>
                <a:sym typeface="Open Sauce"/>
              </a:rPr>
              <a:t>निर्देशीकरण संबंधी टिप्पणी</a:t>
            </a:r>
          </a:p>
          <a:p>
            <a:pPr marL="671717" lvl="1" indent="-335858" algn="l">
              <a:lnSpc>
                <a:spcPts val="4635"/>
              </a:lnSpc>
              <a:buAutoNum type="arabicPeriod"/>
            </a:pPr>
            <a:r>
              <a:rPr lang="en-US" sz="3111" spc="49">
                <a:solidFill>
                  <a:srgbClr val="191919"/>
                </a:solidFill>
                <a:latin typeface="Open Sauce"/>
                <a:ea typeface="Open Sauce"/>
                <a:cs typeface="Open Sauce"/>
                <a:sym typeface="Open Sauce"/>
              </a:rPr>
              <a:t>कंडिकाओं  की संख्या</a:t>
            </a:r>
          </a:p>
          <a:p>
            <a:pPr marL="671717" lvl="1" indent="-335858" algn="l">
              <a:lnSpc>
                <a:spcPts val="4635"/>
              </a:lnSpc>
              <a:buAutoNum type="arabicPeriod"/>
            </a:pPr>
            <a:r>
              <a:rPr lang="en-US" sz="3111" spc="49">
                <a:solidFill>
                  <a:srgbClr val="191919"/>
                </a:solidFill>
                <a:latin typeface="Open Sauce"/>
                <a:ea typeface="Open Sauce"/>
                <a:cs typeface="Open Sauce"/>
                <a:sym typeface="Open Sauce"/>
              </a:rPr>
              <a:t>टिप्पणियों की भाषा</a:t>
            </a:r>
          </a:p>
          <a:p>
            <a:pPr marL="671717" lvl="1" indent="-335858" algn="l">
              <a:lnSpc>
                <a:spcPts val="4635"/>
              </a:lnSpc>
              <a:buAutoNum type="arabicPeriod"/>
            </a:pPr>
            <a:r>
              <a:rPr lang="en-US" sz="3111" spc="49">
                <a:solidFill>
                  <a:srgbClr val="191919"/>
                </a:solidFill>
                <a:latin typeface="Open Sauce"/>
                <a:ea typeface="Open Sauce"/>
                <a:cs typeface="Open Sauce"/>
                <a:sym typeface="Open Sauce"/>
              </a:rPr>
              <a:t>टिप्पणी देना।</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3071708" y="1950950"/>
            <a:ext cx="12755237" cy="5200363"/>
          </a:xfrm>
          <a:prstGeom prst="rect">
            <a:avLst/>
          </a:prstGeom>
        </p:spPr>
        <p:txBody>
          <a:bodyPr lIns="0" tIns="0" rIns="0" bIns="0" rtlCol="0" anchor="t">
            <a:spAutoFit/>
          </a:bodyPr>
          <a:lstStyle/>
          <a:p>
            <a:pPr algn="l">
              <a:lnSpc>
                <a:spcPts val="4635"/>
              </a:lnSpc>
            </a:pPr>
            <a:r>
              <a:rPr lang="en-US" sz="3111" spc="49">
                <a:solidFill>
                  <a:srgbClr val="191919"/>
                </a:solidFill>
                <a:latin typeface="Open Sauce"/>
                <a:ea typeface="Open Sauce"/>
                <a:cs typeface="Open Sauce"/>
                <a:sym typeface="Open Sauce"/>
              </a:rPr>
              <a:t>2. लंबाई के आधार पर:</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संक्षिप्त टिप्पणी: कुछ वाक्यों में लिखी जाती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विस्तृत टिप्पणी: एक पैराग्राफ या उससे अधिक लंबी होती है।</a:t>
            </a:r>
          </a:p>
          <a:p>
            <a:pPr algn="l">
              <a:lnSpc>
                <a:spcPts val="4635"/>
              </a:lnSpc>
            </a:pPr>
            <a:endParaRPr lang="en-US" sz="3111" spc="49">
              <a:solidFill>
                <a:srgbClr val="191919"/>
              </a:solidFill>
              <a:latin typeface="Open Sauce"/>
              <a:ea typeface="Open Sauce"/>
              <a:cs typeface="Open Sauce"/>
              <a:sym typeface="Open Sauce"/>
            </a:endParaRPr>
          </a:p>
          <a:p>
            <a:pPr algn="l">
              <a:lnSpc>
                <a:spcPts val="4635"/>
              </a:lnSpc>
            </a:pPr>
            <a:r>
              <a:rPr lang="en-US" sz="3111" spc="49">
                <a:solidFill>
                  <a:srgbClr val="191919"/>
                </a:solidFill>
                <a:latin typeface="Open Sauce"/>
                <a:ea typeface="Open Sauce"/>
                <a:cs typeface="Open Sauce"/>
                <a:sym typeface="Open Sauce"/>
              </a:rPr>
              <a:t>3. प्रारूप के आधार पर:</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औपचारिक टिप्पणी: औपचारिक भाषा और संरचना का उपयोग करके लिखी जाती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अनौपचारिक टिप्पणी: अनौपचारिक भाषा और संरचना का उपयोग करके लिखी जाती है।</a:t>
            </a:r>
          </a:p>
          <a:p>
            <a:pPr algn="l">
              <a:lnSpc>
                <a:spcPts val="4635"/>
              </a:lnSpc>
            </a:pPr>
            <a:endParaRPr lang="en-US" sz="3111" spc="49">
              <a:solidFill>
                <a:srgbClr val="191919"/>
              </a:solidFill>
              <a:latin typeface="Open Sauce"/>
              <a:ea typeface="Open Sauce"/>
              <a:cs typeface="Open Sauce"/>
              <a:sym typeface="Open Sauce"/>
            </a:endParaRPr>
          </a:p>
        </p:txBody>
      </p:sp>
      <p:sp>
        <p:nvSpPr>
          <p:cNvPr id="3" name="TextBox 3"/>
          <p:cNvSpPr txBox="1"/>
          <p:nvPr/>
        </p:nvSpPr>
        <p:spPr>
          <a:xfrm>
            <a:off x="6884590" y="584153"/>
            <a:ext cx="4799625"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टिप्पणियों के प्रकार:</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2766382" y="1538641"/>
            <a:ext cx="12755237" cy="8105488"/>
          </a:xfrm>
          <a:prstGeom prst="rect">
            <a:avLst/>
          </a:prstGeom>
        </p:spPr>
        <p:txBody>
          <a:bodyPr lIns="0" tIns="0" rIns="0" bIns="0" rtlCol="0" anchor="t">
            <a:spAutoFit/>
          </a:bodyPr>
          <a:lstStyle/>
          <a:p>
            <a:pPr algn="l">
              <a:lnSpc>
                <a:spcPts val="4635"/>
              </a:lnSpc>
            </a:pPr>
            <a:r>
              <a:rPr lang="en-US" sz="3111" spc="49">
                <a:solidFill>
                  <a:srgbClr val="191919"/>
                </a:solidFill>
                <a:latin typeface="Open Sauce"/>
                <a:ea typeface="Open Sauce"/>
                <a:cs typeface="Open Sauce"/>
                <a:sym typeface="Open Sauce"/>
              </a:rPr>
              <a:t>4. संदर्भ के आधार पर:</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शैक्षणिक टिप्पणी: शैक्षणिक संदर्भ में लिखी जाती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व्यवसायिक टिप्पणी: व्यावसायिक संदर्भ में लिखी जाती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सामाजिक टिप्पणी: सामाजिक संदर्भ में लिखी जाती है।</a:t>
            </a:r>
          </a:p>
          <a:p>
            <a:pPr algn="l">
              <a:lnSpc>
                <a:spcPts val="4635"/>
              </a:lnSpc>
            </a:pPr>
            <a:endParaRPr lang="en-US" sz="3111" spc="49">
              <a:solidFill>
                <a:srgbClr val="191919"/>
              </a:solidFill>
              <a:latin typeface="Open Sauce"/>
              <a:ea typeface="Open Sauce"/>
              <a:cs typeface="Open Sauce"/>
              <a:sym typeface="Open Sauce"/>
            </a:endParaRPr>
          </a:p>
          <a:p>
            <a:pPr algn="l">
              <a:lnSpc>
                <a:spcPts val="4635"/>
              </a:lnSpc>
            </a:pPr>
            <a:r>
              <a:rPr lang="en-US" sz="3111" spc="49">
                <a:solidFill>
                  <a:srgbClr val="191919"/>
                </a:solidFill>
                <a:latin typeface="Open Sauce"/>
                <a:ea typeface="Open Sauce"/>
                <a:cs typeface="Open Sauce"/>
                <a:sym typeface="Open Sauce"/>
              </a:rPr>
              <a:t>टिप्पणी लिखते समय ध्यान रखने योग्य बातें:</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स्पष्ट और संक्षिप्त: टिप्पणी स्पष्ट और संक्षिप्त होनी चाहिए ताकि पाठक आसानी से समझ सकें।</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प्रासंगिक: टिप्पणी विषय से प्रासंगिक होनी चाहिए।</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तथ्यात्मक: टिप्पणी में तथ्यों का उपयोग किया जाना चाहिए।</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व्यक्तिगत राय: अपनी व्यक्तिगत राय को स्पष्ट रूप से व्यक्त करें।</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भाषा: भाषा सरल और स्पष्ट होनी चाहिए।</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व्याकरण: व्याकरण की गलतियों से बचें।</a:t>
            </a:r>
          </a:p>
          <a:p>
            <a:pPr algn="l">
              <a:lnSpc>
                <a:spcPts val="4635"/>
              </a:lnSpc>
            </a:pPr>
            <a:endParaRPr lang="en-US" sz="3111" spc="49">
              <a:solidFill>
                <a:srgbClr val="191919"/>
              </a:solidFill>
              <a:latin typeface="Open Sauce"/>
              <a:ea typeface="Open Sauce"/>
              <a:cs typeface="Open Sauce"/>
              <a:sym typeface="Open Sauce"/>
            </a:endParaRPr>
          </a:p>
        </p:txBody>
      </p:sp>
      <p:sp>
        <p:nvSpPr>
          <p:cNvPr id="3" name="TextBox 3"/>
          <p:cNvSpPr txBox="1"/>
          <p:nvPr/>
        </p:nvSpPr>
        <p:spPr>
          <a:xfrm>
            <a:off x="6884590" y="584153"/>
            <a:ext cx="4799625"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टिप्पणियों के प्रकार:</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1997137" y="7005833"/>
            <a:ext cx="7989889" cy="5648206"/>
            <a:chOff x="0" y="0"/>
            <a:chExt cx="10653185" cy="7530941"/>
          </a:xfrm>
        </p:grpSpPr>
        <p:grpSp>
          <p:nvGrpSpPr>
            <p:cNvPr id="3" name="Group 3"/>
            <p:cNvGrpSpPr/>
            <p:nvPr/>
          </p:nvGrpSpPr>
          <p:grpSpPr>
            <a:xfrm>
              <a:off x="0" y="93072"/>
              <a:ext cx="7437869" cy="743786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42950" cap="sq">
                <a:solidFill>
                  <a:srgbClr val="106861"/>
                </a:solidFill>
                <a:prstDash val="solid"/>
                <a:miter/>
              </a:ln>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6" name="Group 6"/>
            <p:cNvGrpSpPr/>
            <p:nvPr/>
          </p:nvGrpSpPr>
          <p:grpSpPr>
            <a:xfrm>
              <a:off x="7575083" y="0"/>
              <a:ext cx="603296" cy="603296"/>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nvGrpSpPr>
            <p:cNvPr id="9" name="Group 9"/>
            <p:cNvGrpSpPr/>
            <p:nvPr/>
          </p:nvGrpSpPr>
          <p:grpSpPr>
            <a:xfrm>
              <a:off x="9075296" y="1843893"/>
              <a:ext cx="1577890" cy="157789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6861"/>
              </a:solidFill>
              <a:ln w="742950" cap="sq">
                <a:solidFill>
                  <a:srgbClr val="106861"/>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marL="0" lvl="0" indent="0" algn="ctr">
                  <a:lnSpc>
                    <a:spcPts val="2756"/>
                  </a:lnSpc>
                  <a:spcBef>
                    <a:spcPct val="0"/>
                  </a:spcBef>
                </a:pPr>
                <a:endParaRPr/>
              </a:p>
            </p:txBody>
          </p:sp>
        </p:grpSp>
      </p:grpSp>
      <p:sp>
        <p:nvSpPr>
          <p:cNvPr id="12" name="Freeform 12"/>
          <p:cNvSpPr/>
          <p:nvPr/>
        </p:nvSpPr>
        <p:spPr>
          <a:xfrm>
            <a:off x="10364584" y="669878"/>
            <a:ext cx="7811675" cy="8983981"/>
          </a:xfrm>
          <a:custGeom>
            <a:avLst/>
            <a:gdLst/>
            <a:ahLst/>
            <a:cxnLst/>
            <a:rect l="l" t="t" r="r" b="b"/>
            <a:pathLst>
              <a:path w="7811675" h="8983981">
                <a:moveTo>
                  <a:pt x="0" y="0"/>
                </a:moveTo>
                <a:lnTo>
                  <a:pt x="7811675" y="0"/>
                </a:lnTo>
                <a:lnTo>
                  <a:pt x="7811675" y="8983981"/>
                </a:lnTo>
                <a:lnTo>
                  <a:pt x="0" y="8983981"/>
                </a:lnTo>
                <a:lnTo>
                  <a:pt x="0" y="0"/>
                </a:lnTo>
                <a:close/>
              </a:path>
            </a:pathLst>
          </a:custGeom>
          <a:blipFill>
            <a:blip r:embed="rId2"/>
            <a:stretch>
              <a:fillRect l="-9463" t="-4672" r="-7885" b="-4457"/>
            </a:stretch>
          </a:blipFill>
        </p:spPr>
      </p:sp>
      <p:sp>
        <p:nvSpPr>
          <p:cNvPr id="13" name="TextBox 13"/>
          <p:cNvSpPr txBox="1"/>
          <p:nvPr/>
        </p:nvSpPr>
        <p:spPr>
          <a:xfrm>
            <a:off x="3781959" y="1511850"/>
            <a:ext cx="2903000"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अनुस्मारक</a:t>
            </a:r>
          </a:p>
        </p:txBody>
      </p:sp>
      <p:sp>
        <p:nvSpPr>
          <p:cNvPr id="14" name="TextBox 14"/>
          <p:cNvSpPr txBox="1"/>
          <p:nvPr/>
        </p:nvSpPr>
        <p:spPr>
          <a:xfrm>
            <a:off x="432925" y="2635558"/>
            <a:ext cx="9601067" cy="3457288"/>
          </a:xfrm>
          <a:prstGeom prst="rect">
            <a:avLst/>
          </a:prstGeom>
        </p:spPr>
        <p:txBody>
          <a:bodyPr lIns="0" tIns="0" rIns="0" bIns="0" rtlCol="0" anchor="t">
            <a:spAutoFit/>
          </a:bodyPr>
          <a:lstStyle/>
          <a:p>
            <a:pPr algn="l">
              <a:lnSpc>
                <a:spcPts val="4635"/>
              </a:lnSpc>
            </a:pPr>
            <a:r>
              <a:rPr lang="en-US" sz="3111" spc="49">
                <a:solidFill>
                  <a:srgbClr val="191919"/>
                </a:solidFill>
                <a:latin typeface="Open Sauce"/>
                <a:ea typeface="Open Sauce"/>
                <a:cs typeface="Open Sauce"/>
                <a:sym typeface="Open Sauce"/>
              </a:rPr>
              <a:t>“अनुस्मारक से तात्पर्य किसी प्राधिकारी को किसी मामले में किसी प्रकार की कार्यवाही हेतु स्मरण दिलाने से सम्बन्धित पत्र आलेखन से है।” किसी (सरकारी) पत्र का उत्तर प्राप्त होने में देरी हो जाए या कोई आवश्यक मामला अत्यधिक समय से लम्बित हो और उस पर कार्यवाही रुकी हो, तो पुनः याद दिलाने के लिये जो पत्र भेजा जाता है, उसे अनुस्मारक कहते हैं।</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8286443" y="1326311"/>
            <a:ext cx="1789763"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महत्त्व</a:t>
            </a:r>
          </a:p>
        </p:txBody>
      </p:sp>
      <p:sp>
        <p:nvSpPr>
          <p:cNvPr id="3" name="TextBox 3"/>
          <p:cNvSpPr txBox="1"/>
          <p:nvPr/>
        </p:nvSpPr>
        <p:spPr>
          <a:xfrm>
            <a:off x="2803706" y="3022956"/>
            <a:ext cx="12755237" cy="2876263"/>
          </a:xfrm>
          <a:prstGeom prst="rect">
            <a:avLst/>
          </a:prstGeom>
        </p:spPr>
        <p:txBody>
          <a:bodyPr lIns="0" tIns="0" rIns="0" bIns="0" rtlCol="0" anchor="t">
            <a:spAutoFit/>
          </a:bodyPr>
          <a:lstStyle/>
          <a:p>
            <a:pPr marL="671717" lvl="1" indent="-335858" algn="l">
              <a:lnSpc>
                <a:spcPts val="4635"/>
              </a:lnSpc>
              <a:buAutoNum type="arabicPeriod"/>
            </a:pPr>
            <a:r>
              <a:rPr lang="en-US" sz="3111" spc="49">
                <a:solidFill>
                  <a:srgbClr val="191919"/>
                </a:solidFill>
                <a:latin typeface="Open Sauce"/>
                <a:ea typeface="Open Sauce"/>
                <a:cs typeface="Open Sauce"/>
                <a:sym typeface="Open Sauce"/>
              </a:rPr>
              <a:t>कार्यालयी व्यवहार में लम्बित मामलों के निपटान में अधिकारियों के परस्पर सहयोग की दृष्टि से अनुस्मारक का महत्त्व है।</a:t>
            </a:r>
          </a:p>
          <a:p>
            <a:pPr marL="671717" lvl="1" indent="-335858" algn="l">
              <a:lnSpc>
                <a:spcPts val="4635"/>
              </a:lnSpc>
              <a:buAutoNum type="arabicPeriod"/>
            </a:pPr>
            <a:r>
              <a:rPr lang="en-US" sz="3111" spc="49">
                <a:solidFill>
                  <a:srgbClr val="191919"/>
                </a:solidFill>
                <a:latin typeface="Open Sauce"/>
                <a:ea typeface="Open Sauce"/>
                <a:cs typeface="Open Sauce"/>
                <a:sym typeface="Open Sauce"/>
              </a:rPr>
              <a:t>प्रशासकीय कार्यों में तीव्रता आती है।</a:t>
            </a:r>
          </a:p>
          <a:p>
            <a:pPr marL="671717" lvl="1" indent="-335858" algn="l">
              <a:lnSpc>
                <a:spcPts val="4635"/>
              </a:lnSpc>
              <a:buAutoNum type="arabicPeriod"/>
            </a:pPr>
            <a:r>
              <a:rPr lang="en-US" sz="3111" spc="49">
                <a:solidFill>
                  <a:srgbClr val="191919"/>
                </a:solidFill>
                <a:latin typeface="Open Sauce"/>
                <a:ea typeface="Open Sauce"/>
                <a:cs typeface="Open Sauce"/>
                <a:sym typeface="Open Sauce"/>
              </a:rPr>
              <a:t>लम्बित मामलों का निस्तारण होना सम्भव होता है।</a:t>
            </a:r>
          </a:p>
          <a:p>
            <a:pPr marL="671717" lvl="1" indent="-335858" algn="l">
              <a:lnSpc>
                <a:spcPts val="4635"/>
              </a:lnSpc>
              <a:buAutoNum type="arabicPeriod"/>
            </a:pPr>
            <a:r>
              <a:rPr lang="en-US" sz="3111" spc="49">
                <a:solidFill>
                  <a:srgbClr val="191919"/>
                </a:solidFill>
                <a:latin typeface="Open Sauce"/>
                <a:ea typeface="Open Sauce"/>
                <a:cs typeface="Open Sauce"/>
                <a:sym typeface="Open Sauce"/>
              </a:rPr>
              <a:t>इसकी प्रकृति पूरक अवश्य होती है, किन्तु इससे इसका महत्त्व कम नहीं हो जाता है।</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11274790" y="1520555"/>
            <a:ext cx="6835829" cy="7713206"/>
          </a:xfrm>
          <a:custGeom>
            <a:avLst/>
            <a:gdLst/>
            <a:ahLst/>
            <a:cxnLst/>
            <a:rect l="l" t="t" r="r" b="b"/>
            <a:pathLst>
              <a:path w="6835829" h="7713206">
                <a:moveTo>
                  <a:pt x="0" y="0"/>
                </a:moveTo>
                <a:lnTo>
                  <a:pt x="6835829" y="0"/>
                </a:lnTo>
                <a:lnTo>
                  <a:pt x="6835829" y="7713206"/>
                </a:lnTo>
                <a:lnTo>
                  <a:pt x="0" y="7713206"/>
                </a:lnTo>
                <a:lnTo>
                  <a:pt x="0" y="0"/>
                </a:lnTo>
                <a:close/>
              </a:path>
            </a:pathLst>
          </a:custGeom>
          <a:blipFill>
            <a:blip r:embed="rId2"/>
            <a:stretch>
              <a:fillRect/>
            </a:stretch>
          </a:blipFill>
        </p:spPr>
      </p:sp>
      <p:sp>
        <p:nvSpPr>
          <p:cNvPr id="3" name="TextBox 3"/>
          <p:cNvSpPr txBox="1"/>
          <p:nvPr/>
        </p:nvSpPr>
        <p:spPr>
          <a:xfrm>
            <a:off x="2483183" y="225331"/>
            <a:ext cx="4634701"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प्रारूप से जुड़ी बाते</a:t>
            </a:r>
          </a:p>
        </p:txBody>
      </p:sp>
      <p:sp>
        <p:nvSpPr>
          <p:cNvPr id="4" name="TextBox 4"/>
          <p:cNvSpPr txBox="1"/>
          <p:nvPr/>
        </p:nvSpPr>
        <p:spPr>
          <a:xfrm>
            <a:off x="1381238" y="1463405"/>
            <a:ext cx="9725495" cy="2172829"/>
          </a:xfrm>
          <a:prstGeom prst="rect">
            <a:avLst/>
          </a:prstGeom>
        </p:spPr>
        <p:txBody>
          <a:bodyPr lIns="0" tIns="0" rIns="0" bIns="0" rtlCol="0" anchor="t">
            <a:spAutoFit/>
          </a:bodyPr>
          <a:lstStyle/>
          <a:p>
            <a:pPr algn="ctr">
              <a:lnSpc>
                <a:spcPts val="4352"/>
              </a:lnSpc>
            </a:pPr>
            <a:r>
              <a:rPr lang="en-US" sz="3108">
                <a:solidFill>
                  <a:srgbClr val="191919"/>
                </a:solidFill>
                <a:latin typeface="Canva Sans"/>
                <a:ea typeface="Canva Sans"/>
                <a:cs typeface="Canva Sans"/>
                <a:sym typeface="Canva Sans"/>
              </a:rPr>
              <a:t>अनुस्मारक का अपना कोई निश्चित प्रारूप नहीं होता है, अत: इसे शासकीय पत्र के किसी भी प्रारूप पर भेजा जा सकता है। इस दृष्टि से इसे जिस पत्र-प्रारूप पर बनाया जाता है उसी के वैशिष्ठ्‌य को कुछेक बातों को छोड़कर ग्रहण कर लेता है :-</a:t>
            </a:r>
          </a:p>
        </p:txBody>
      </p:sp>
      <p:sp>
        <p:nvSpPr>
          <p:cNvPr id="5" name="TextBox 5"/>
          <p:cNvSpPr txBox="1"/>
          <p:nvPr/>
        </p:nvSpPr>
        <p:spPr>
          <a:xfrm>
            <a:off x="247386" y="4074383"/>
            <a:ext cx="10859347" cy="5314704"/>
          </a:xfrm>
          <a:prstGeom prst="rect">
            <a:avLst/>
          </a:prstGeom>
        </p:spPr>
        <p:txBody>
          <a:bodyPr lIns="0" tIns="0" rIns="0" bIns="0" rtlCol="0" anchor="t">
            <a:spAutoFit/>
          </a:bodyPr>
          <a:lstStyle/>
          <a:p>
            <a:pPr marL="649792" lvl="1" indent="-324896" algn="just">
              <a:lnSpc>
                <a:spcPts val="4213"/>
              </a:lnSpc>
              <a:buAutoNum type="arabicPeriod"/>
            </a:pPr>
            <a:r>
              <a:rPr lang="en-US" sz="3009">
                <a:solidFill>
                  <a:srgbClr val="191919"/>
                </a:solidFill>
                <a:latin typeface="Canva Sans"/>
                <a:ea typeface="Canva Sans"/>
                <a:cs typeface="Canva Sans"/>
                <a:sym typeface="Canva Sans"/>
              </a:rPr>
              <a:t>संख्या की जगह अनुस्मारक संख्या लिखा जाता है।</a:t>
            </a:r>
          </a:p>
          <a:p>
            <a:pPr marL="649792" lvl="1" indent="-324896" algn="just">
              <a:lnSpc>
                <a:spcPts val="4213"/>
              </a:lnSpc>
              <a:buAutoNum type="arabicPeriod"/>
            </a:pPr>
            <a:r>
              <a:rPr lang="en-US" sz="3009">
                <a:solidFill>
                  <a:srgbClr val="191919"/>
                </a:solidFill>
                <a:latin typeface="Canva Sans"/>
                <a:ea typeface="Canva Sans"/>
                <a:cs typeface="Canva Sans"/>
                <a:sym typeface="Canva Sans"/>
              </a:rPr>
              <a:t>प्रथम प्रस्तर में सम्बन्धित पूर्वगामी पत्र का संक्षिप्त उल्लेख होता है।</a:t>
            </a:r>
          </a:p>
          <a:p>
            <a:pPr marL="649792" lvl="1" indent="-324896" algn="just">
              <a:lnSpc>
                <a:spcPts val="4213"/>
              </a:lnSpc>
              <a:buAutoNum type="arabicPeriod"/>
            </a:pPr>
            <a:r>
              <a:rPr lang="en-US" sz="3009">
                <a:solidFill>
                  <a:srgbClr val="191919"/>
                </a:solidFill>
                <a:latin typeface="Canva Sans"/>
                <a:ea typeface="Canva Sans"/>
                <a:cs typeface="Canva Sans"/>
                <a:sym typeface="Canva Sans"/>
              </a:rPr>
              <a:t>प्रथम प्रस्तर का प्रारम्भ कुछ इस तरह किया जाता है —</a:t>
            </a:r>
          </a:p>
          <a:p>
            <a:pPr marL="1299584" lvl="2" indent="-433195" algn="just">
              <a:lnSpc>
                <a:spcPts val="4213"/>
              </a:lnSpc>
              <a:buAutoNum type="alphaLcPeriod"/>
            </a:pPr>
            <a:r>
              <a:rPr lang="en-US" sz="3009">
                <a:solidFill>
                  <a:srgbClr val="191919"/>
                </a:solidFill>
                <a:latin typeface="Canva Sans"/>
                <a:ea typeface="Canva Sans"/>
                <a:cs typeface="Canva Sans"/>
                <a:sym typeface="Canva Sans"/>
              </a:rPr>
              <a:t>“उपर्युक्त विषय के संदर्भ में आपसे आग्रह है कि कृपया अपने पूर्व पत्र-व्यवहार सं० …. दि० …. का संदर्भ ग्रहण करें।</a:t>
            </a:r>
          </a:p>
          <a:p>
            <a:pPr marL="649792" lvl="1" indent="-324896" algn="just">
              <a:lnSpc>
                <a:spcPts val="4213"/>
              </a:lnSpc>
              <a:buAutoNum type="arabicPeriod"/>
            </a:pPr>
            <a:r>
              <a:rPr lang="en-US" sz="3009">
                <a:solidFill>
                  <a:srgbClr val="191919"/>
                </a:solidFill>
                <a:latin typeface="Canva Sans"/>
                <a:ea typeface="Canva Sans"/>
                <a:cs typeface="Canva Sans"/>
                <a:sym typeface="Canva Sans"/>
              </a:rPr>
              <a:t>अनुस्मारक की प्रतिलिपि सामान्यतः नहीं भेजी जाती है, क्योंकि यह कोई मूल पत्र न होकर मात्र किसी पूर्ववर्ती मूलपत्र का अनुगामी होता है। परन्तु आवश्यक होने पर जहाँ मूल-पत्र की प्रतिलिपियाँ गयी हो वहाँ अनुस्मारक की प्रतिलिपि भी भेजी जा सकती है।</a:t>
            </a:r>
          </a:p>
          <a:p>
            <a:pPr algn="just">
              <a:lnSpc>
                <a:spcPts val="4213"/>
              </a:lnSpc>
            </a:pPr>
            <a:endParaRPr lang="en-US" sz="3009">
              <a:solidFill>
                <a:srgbClr val="191919"/>
              </a:solidFill>
              <a:latin typeface="Canva Sans"/>
              <a:ea typeface="Canva Sans"/>
              <a:cs typeface="Canva Sans"/>
              <a:sym typeface="Canva San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135954" y="1255412"/>
            <a:ext cx="18016092" cy="8806257"/>
          </a:xfrm>
          <a:prstGeom prst="rect">
            <a:avLst/>
          </a:prstGeom>
        </p:spPr>
        <p:txBody>
          <a:bodyPr lIns="0" tIns="0" rIns="0" bIns="0" rtlCol="0" anchor="t">
            <a:spAutoFit/>
          </a:bodyPr>
          <a:lstStyle/>
          <a:p>
            <a:pPr algn="l">
              <a:lnSpc>
                <a:spcPts val="4635"/>
              </a:lnSpc>
            </a:pPr>
            <a:r>
              <a:rPr lang="en-US" sz="2800" spc="49" dirty="0">
                <a:solidFill>
                  <a:srgbClr val="191919"/>
                </a:solidFill>
                <a:latin typeface="Open Sauce"/>
                <a:ea typeface="Open Sauce"/>
                <a:cs typeface="Open Sauce"/>
                <a:sym typeface="Open Sauce"/>
              </a:rPr>
              <a:t>“</a:t>
            </a:r>
            <a:r>
              <a:rPr lang="en-US" sz="2800" spc="49" dirty="0" err="1">
                <a:solidFill>
                  <a:srgbClr val="191919"/>
                </a:solidFill>
                <a:latin typeface="Open Sauce"/>
                <a:ea typeface="Open Sauce"/>
                <a:cs typeface="Open Sauce"/>
                <a:sym typeface="Open Sauce"/>
              </a:rPr>
              <a:t>प्रतिवेदन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एक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विवरण</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प्रश्न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उत्तर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जाँच</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फलस्वरूप</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प्रस्तुत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a:t>
            </a:r>
          </a:p>
          <a:p>
            <a:pPr algn="l">
              <a:lnSpc>
                <a:spcPts val="4635"/>
              </a:lnSpc>
            </a:pPr>
            <a:r>
              <a:rPr lang="en-US" sz="2800" spc="49" dirty="0" err="1">
                <a:solidFill>
                  <a:srgbClr val="191919"/>
                </a:solidFill>
                <a:latin typeface="Open Sauce"/>
                <a:ea typeface="Open Sauce"/>
                <a:cs typeface="Open Sauce"/>
                <a:sym typeface="Open Sauce"/>
              </a:rPr>
              <a:t>प्रतिवेदन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शाब्दिक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अर्थ</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 ‘</a:t>
            </a:r>
            <a:r>
              <a:rPr lang="en-US" sz="2800" spc="49" dirty="0" err="1">
                <a:solidFill>
                  <a:srgbClr val="191919"/>
                </a:solidFill>
                <a:latin typeface="Open Sauce"/>
                <a:ea typeface="Open Sauce"/>
                <a:cs typeface="Open Sauce"/>
                <a:sym typeface="Open Sauce"/>
              </a:rPr>
              <a:t>जाँच-पड़ताल</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बाद</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तैयार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गया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विवरण</a:t>
            </a:r>
            <a:r>
              <a:rPr lang="en-US" sz="2800" spc="49" dirty="0">
                <a:solidFill>
                  <a:srgbClr val="191919"/>
                </a:solidFill>
                <a:latin typeface="Open Sauce"/>
                <a:ea typeface="Open Sauce"/>
                <a:cs typeface="Open Sauce"/>
                <a:sym typeface="Open Sauce"/>
              </a:rPr>
              <a:t>।’</a:t>
            </a:r>
          </a:p>
          <a:p>
            <a:pPr algn="l">
              <a:lnSpc>
                <a:spcPts val="4635"/>
              </a:lnSpc>
            </a:pPr>
            <a:r>
              <a:rPr lang="en-US" sz="2800" spc="49" dirty="0" err="1">
                <a:solidFill>
                  <a:srgbClr val="191919"/>
                </a:solidFill>
                <a:latin typeface="Open Sauce"/>
                <a:ea typeface="Open Sauce"/>
                <a:cs typeface="Open Sauce"/>
                <a:sym typeface="Open Sauce"/>
              </a:rPr>
              <a:t>यह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पारम्परिक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रूप</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उच्च</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अधिकारी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अधिकारियों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प्रस्तुत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इसमें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निर्दिष्ट</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विषय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पूछताछ</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ठोस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और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जानकारी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रहती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साथ</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मामले</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सुलझाने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उसका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सुधार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उसके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बारे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कुछ</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निष्कर्ष</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निकालकर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संस्तुति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सुझाव</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दिया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a:t>
            </a:r>
          </a:p>
          <a:p>
            <a:pPr algn="l">
              <a:lnSpc>
                <a:spcPts val="4635"/>
              </a:lnSpc>
            </a:pPr>
            <a:r>
              <a:rPr lang="en-US" sz="2800" spc="49" dirty="0" err="1">
                <a:solidFill>
                  <a:srgbClr val="191919"/>
                </a:solidFill>
                <a:latin typeface="Open Sauce"/>
                <a:ea typeface="Open Sauce"/>
                <a:cs typeface="Open Sauce"/>
                <a:sym typeface="Open Sauce"/>
              </a:rPr>
              <a:t>रिपोर्ट</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प्रस्तुत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लिये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विशेष</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व्यक्ति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समिति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नियुक्त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साथ</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प्रतिवेदन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प्रस्तुत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एक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अवधि</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निर्धारित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रहती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a:t>
            </a:r>
          </a:p>
          <a:p>
            <a:pPr algn="l">
              <a:lnSpc>
                <a:spcPts val="4635"/>
              </a:lnSpc>
            </a:pPr>
            <a:r>
              <a:rPr lang="en-US" sz="2800" spc="49" dirty="0" err="1">
                <a:solidFill>
                  <a:srgbClr val="191919"/>
                </a:solidFill>
                <a:latin typeface="Open Sauce"/>
                <a:ea typeface="Open Sauce"/>
                <a:cs typeface="Open Sauce"/>
                <a:sym typeface="Open Sauce"/>
              </a:rPr>
              <a:t>इस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तरह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प्रतिवेदन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सम्बन्ध</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निम्न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तथ्य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निकलकर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सामने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आते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p>
          <a:p>
            <a:pPr marL="671717" lvl="1" indent="-335858" algn="l">
              <a:lnSpc>
                <a:spcPts val="4635"/>
              </a:lnSpc>
              <a:buFont typeface="Arial"/>
              <a:buChar char="•"/>
            </a:pPr>
            <a:r>
              <a:rPr lang="en-US" sz="2800" spc="49" dirty="0" err="1">
                <a:solidFill>
                  <a:srgbClr val="191919"/>
                </a:solidFill>
                <a:latin typeface="Open Sauce"/>
                <a:ea typeface="Open Sauce"/>
                <a:cs typeface="Open Sauce"/>
                <a:sym typeface="Open Sauce"/>
              </a:rPr>
              <a:t>कोई</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विशिष्ट</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कारण</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प्रसंग</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जिसकी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जाँच-पड़ताल</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आवश्यक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a:t>
            </a:r>
          </a:p>
          <a:p>
            <a:pPr marL="671717" lvl="1" indent="-335858" algn="l">
              <a:lnSpc>
                <a:spcPts val="4635"/>
              </a:lnSpc>
              <a:buFont typeface="Arial"/>
              <a:buChar char="•"/>
            </a:pPr>
            <a:r>
              <a:rPr lang="en-US" sz="2800" spc="49" dirty="0" err="1">
                <a:solidFill>
                  <a:srgbClr val="191919"/>
                </a:solidFill>
                <a:latin typeface="Open Sauce"/>
                <a:ea typeface="Open Sauce"/>
                <a:cs typeface="Open Sauce"/>
                <a:sym typeface="Open Sauce"/>
              </a:rPr>
              <a:t>प्रतिवेदन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तैयार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सम्बन्ध</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किसी</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नियोक्ता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द्वारा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एक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अधिकृत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समिति</a:t>
            </a:r>
            <a:r>
              <a:rPr lang="en-US" sz="2800" spc="49" dirty="0">
                <a:solidFill>
                  <a:srgbClr val="191919"/>
                </a:solidFill>
                <a:latin typeface="Open Sauce"/>
                <a:ea typeface="Open Sauce"/>
                <a:cs typeface="Open Sauce"/>
                <a:sym typeface="Open Sauce"/>
              </a:rPr>
              <a:t> / </a:t>
            </a:r>
            <a:r>
              <a:rPr lang="en-US" sz="2800" spc="49" dirty="0" err="1">
                <a:solidFill>
                  <a:srgbClr val="191919"/>
                </a:solidFill>
                <a:latin typeface="Open Sauce"/>
                <a:ea typeface="Open Sauce"/>
                <a:cs typeface="Open Sauce"/>
                <a:sym typeface="Open Sauce"/>
              </a:rPr>
              <a:t>आयोग</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गठन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ध्यान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रहे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समिति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आयोग</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कई</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सदस्य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भी</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सकते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और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एक-सदस्यीय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भी</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यदि</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बहु-सदस्यीय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आयोग</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समिति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एक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असका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अध्यक्ष</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a:t>
            </a:r>
          </a:p>
          <a:p>
            <a:pPr marL="671717" lvl="1" indent="-335858" algn="l">
              <a:lnSpc>
                <a:spcPts val="4635"/>
              </a:lnSpc>
              <a:buFont typeface="Arial"/>
              <a:buChar char="•"/>
            </a:pPr>
            <a:r>
              <a:rPr lang="en-US" sz="2800" spc="49" dirty="0" err="1">
                <a:solidFill>
                  <a:srgbClr val="191919"/>
                </a:solidFill>
                <a:latin typeface="Open Sauce"/>
                <a:ea typeface="Open Sauce"/>
                <a:cs typeface="Open Sauce"/>
                <a:sym typeface="Open Sauce"/>
              </a:rPr>
              <a:t>यह</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समिति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आयोग</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व्यक्ति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एक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निश्चित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समय-सीमा</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भीतर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प्रश्नगत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प्रकरण</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जाँच</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उसका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प्रतिवेदन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तैयार</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a:t>
            </a:r>
          </a:p>
          <a:p>
            <a:pPr marL="671717" lvl="1" indent="-335858" algn="l">
              <a:lnSpc>
                <a:spcPts val="4635"/>
              </a:lnSpc>
              <a:buFont typeface="Arial"/>
              <a:buChar char="•"/>
            </a:pPr>
            <a:r>
              <a:rPr lang="en-US" sz="2800" spc="49" dirty="0" err="1">
                <a:solidFill>
                  <a:srgbClr val="191919"/>
                </a:solidFill>
                <a:latin typeface="Open Sauce"/>
                <a:ea typeface="Open Sauce"/>
                <a:cs typeface="Open Sauce"/>
                <a:sym typeface="Open Sauce"/>
              </a:rPr>
              <a:t>अपने</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जाँच-पड़ताल</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साक्ष्य</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सुझाव</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आदि</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साथ</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प्रतिवेदन</a:t>
            </a:r>
            <a:r>
              <a:rPr lang="en-US" sz="2800" spc="49" dirty="0">
                <a:solidFill>
                  <a:srgbClr val="191919"/>
                </a:solidFill>
                <a:latin typeface="Open Sauce"/>
                <a:ea typeface="Open Sauce"/>
                <a:cs typeface="Open Sauce"/>
                <a:sym typeface="Open Sauce"/>
              </a:rPr>
              <a:t> ( Report )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नियोक्ता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समक्ष</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प्रस्तुत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करता</a:t>
            </a:r>
            <a:r>
              <a:rPr lang="en-US" sz="2800" spc="49" dirty="0">
                <a:solidFill>
                  <a:srgbClr val="191919"/>
                </a:solidFill>
                <a:latin typeface="Open Sauce"/>
                <a:ea typeface="Open Sauce"/>
                <a:cs typeface="Open Sauce"/>
                <a:sym typeface="Open Sauce"/>
              </a:rPr>
              <a:t> </a:t>
            </a:r>
            <a:r>
              <a:rPr lang="en-US" sz="2800" spc="49" dirty="0" err="1">
                <a:solidFill>
                  <a:srgbClr val="191919"/>
                </a:solidFill>
                <a:latin typeface="Open Sauce"/>
                <a:ea typeface="Open Sauce"/>
                <a:cs typeface="Open Sauce"/>
                <a:sym typeface="Open Sauce"/>
              </a:rPr>
              <a:t>है</a:t>
            </a:r>
            <a:r>
              <a:rPr lang="en-US" sz="2800" spc="49" dirty="0">
                <a:solidFill>
                  <a:srgbClr val="191919"/>
                </a:solidFill>
                <a:latin typeface="Open Sauce"/>
                <a:ea typeface="Open Sauce"/>
                <a:cs typeface="Open Sauce"/>
                <a:sym typeface="Open Sauce"/>
              </a:rPr>
              <a:t>।</a:t>
            </a:r>
          </a:p>
        </p:txBody>
      </p:sp>
      <p:sp>
        <p:nvSpPr>
          <p:cNvPr id="3" name="TextBox 3"/>
          <p:cNvSpPr txBox="1"/>
          <p:nvPr/>
        </p:nvSpPr>
        <p:spPr>
          <a:xfrm>
            <a:off x="8162750" y="225331"/>
            <a:ext cx="4799625"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प्रतिवेदन</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2948015" y="2790968"/>
            <a:ext cx="12755237" cy="4619338"/>
          </a:xfrm>
          <a:prstGeom prst="rect">
            <a:avLst/>
          </a:prstGeom>
        </p:spPr>
        <p:txBody>
          <a:bodyPr lIns="0" tIns="0" rIns="0" bIns="0" rtlCol="0" anchor="t">
            <a:spAutoFit/>
          </a:bodyPr>
          <a:lstStyle/>
          <a:p>
            <a:pPr marL="671717" lvl="1" indent="-335858" algn="l">
              <a:lnSpc>
                <a:spcPts val="4635"/>
              </a:lnSpc>
              <a:buFont typeface="Arial"/>
              <a:buChar char="•"/>
            </a:pPr>
            <a:r>
              <a:rPr lang="en-US" sz="3111" b="1" spc="49">
                <a:solidFill>
                  <a:srgbClr val="191919"/>
                </a:solidFill>
                <a:latin typeface="Open Sauce Bold"/>
                <a:ea typeface="Open Sauce Bold"/>
                <a:cs typeface="Open Sauce Bold"/>
                <a:sym typeface="Open Sauce Bold"/>
              </a:rPr>
              <a:t>औपचारिक प्रतिवेदन</a:t>
            </a:r>
            <a:r>
              <a:rPr lang="en-US" sz="3111" spc="49">
                <a:solidFill>
                  <a:srgbClr val="191919"/>
                </a:solidFill>
                <a:latin typeface="Open Sauce"/>
                <a:ea typeface="Open Sauce"/>
                <a:cs typeface="Open Sauce"/>
                <a:sym typeface="Open Sauce"/>
              </a:rPr>
              <a:t> ये प्रतिवेदन सरकार या किसी संस्था या किसी विशिष्ट अधिकारी के आदेशानुसार किसी कार्य-विशेष के बारे में तैयार किया जाता है। इसमें निष्कर्षों के साथ-साथ सुझाव और संस्तुतियाँ भी दी जाती है।</a:t>
            </a:r>
          </a:p>
          <a:p>
            <a:pPr algn="l">
              <a:lnSpc>
                <a:spcPts val="4635"/>
              </a:lnSpc>
            </a:pPr>
            <a:endParaRPr lang="en-US" sz="3111" spc="49">
              <a:solidFill>
                <a:srgbClr val="191919"/>
              </a:solidFill>
              <a:latin typeface="Open Sauce"/>
              <a:ea typeface="Open Sauce"/>
              <a:cs typeface="Open Sauce"/>
              <a:sym typeface="Open Sauce"/>
            </a:endParaRP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 </a:t>
            </a:r>
            <a:r>
              <a:rPr lang="en-US" sz="3111" b="1" spc="49">
                <a:solidFill>
                  <a:srgbClr val="191919"/>
                </a:solidFill>
                <a:latin typeface="Open Sauce Bold"/>
                <a:ea typeface="Open Sauce Bold"/>
                <a:cs typeface="Open Sauce Bold"/>
                <a:sym typeface="Open Sauce Bold"/>
              </a:rPr>
              <a:t>अनौपचारिक प्रतिवेदन</a:t>
            </a:r>
            <a:r>
              <a:rPr lang="en-US" sz="3111" spc="49">
                <a:solidFill>
                  <a:srgbClr val="191919"/>
                </a:solidFill>
                <a:latin typeface="Open Sauce"/>
                <a:ea typeface="Open Sauce"/>
                <a:cs typeface="Open Sauce"/>
                <a:sym typeface="Open Sauce"/>
              </a:rPr>
              <a:t> ये प्रतिवेदन एक व्यक्ति द्वारा दुसरे व्यक्तियों के पास भेजे जानेवाले पत्रों की भाँति तैयार किये जाते हैं। इसके लेखन में कोई निश्चित नियम नहीं होते है।</a:t>
            </a:r>
          </a:p>
          <a:p>
            <a:pPr algn="l">
              <a:lnSpc>
                <a:spcPts val="4635"/>
              </a:lnSpc>
            </a:pPr>
            <a:endParaRPr lang="en-US" sz="3111" spc="49">
              <a:solidFill>
                <a:srgbClr val="191919"/>
              </a:solidFill>
              <a:latin typeface="Open Sauce"/>
              <a:ea typeface="Open Sauce"/>
              <a:cs typeface="Open Sauce"/>
              <a:sym typeface="Open Sauce"/>
            </a:endParaRPr>
          </a:p>
        </p:txBody>
      </p:sp>
      <p:sp>
        <p:nvSpPr>
          <p:cNvPr id="3" name="TextBox 3"/>
          <p:cNvSpPr txBox="1"/>
          <p:nvPr/>
        </p:nvSpPr>
        <p:spPr>
          <a:xfrm>
            <a:off x="7193822" y="1128514"/>
            <a:ext cx="4263622"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प्रतिवेदन के प्रकार</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2906784" y="3081481"/>
            <a:ext cx="12755237" cy="4038313"/>
          </a:xfrm>
          <a:prstGeom prst="rect">
            <a:avLst/>
          </a:prstGeom>
        </p:spPr>
        <p:txBody>
          <a:bodyPr lIns="0" tIns="0" rIns="0" bIns="0" rtlCol="0" anchor="t">
            <a:spAutoFit/>
          </a:bodyPr>
          <a:lstStyle/>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प्रतिवेदन प्रामाणिक एवं तथ्यात्मक होते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प्रतिवेदन किसी एक विषय या घटना पर केन्द्रित होता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प्रतिवेदन में निष्पक्ष और तटस्थ विवेचन होता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प्रतिवेदन का मंतव्य या निष्कर्ष या संस्तुति होनी आवश्यक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इसकी भाषा सरल, स्पष्ट और सहज होती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यह पक्षपात रहित एवं तर्कपूर्ण होता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प्रतिवेदन संक्षिप्त होता है साथ ही अनावश्यक बातों का प्रयोग नहीं होना चाहिए।</a:t>
            </a:r>
          </a:p>
        </p:txBody>
      </p:sp>
      <p:sp>
        <p:nvSpPr>
          <p:cNvPr id="3" name="TextBox 3"/>
          <p:cNvSpPr txBox="1"/>
          <p:nvPr/>
        </p:nvSpPr>
        <p:spPr>
          <a:xfrm>
            <a:off x="6362801" y="1520209"/>
            <a:ext cx="5562398"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प्रतिवेदन का विशेषताएँ</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04833" y="2097442"/>
            <a:ext cx="16239254" cy="6362413"/>
          </a:xfrm>
          <a:prstGeom prst="rect">
            <a:avLst/>
          </a:prstGeom>
        </p:spPr>
        <p:txBody>
          <a:bodyPr lIns="0" tIns="0" rIns="0" bIns="0" rtlCol="0" anchor="t">
            <a:spAutoFit/>
          </a:bodyPr>
          <a:lstStyle/>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निश्चित अवधि :- प्रतिवेदन को निश्चित अवधि के भीतर प्रस्तुत करना होता है क्योंकि इसमें विषय का सामयिक महत्व होता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प्रमाण और तथ्य :- प्रतिवेदन की प्रमाणिकता दिए गए साक्ष्यों तथा तथ्यों पर ही निर्भर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घटना या विशेष स्थिति :- यह प्रतिवेदन का प्रमुख तत्व है। जब किसी विवादित प्रश्न, दुर्घटना, समस्या, स्थिति आदि की जानकारी पर कार्रवाई करनी होती है तो प्रतिवेदन लिखा जाता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सूक्ष्म निरिक्षण और पूर्ण जाँच-पड़ताल :- प्रतिवेदन के माध्यम से ही समस्या के मूल रूप से जाना जा सकता है क्योंकि समस्याओं के महत्वपूर्ण पक्ष को इसके बिना उजागर करना कठिन हो जाता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मनोनीत प्रतिवेदक:- किसी भी घटना या स्थिति की जानकारी करने के लिए किसी व्यक्ति को मनोनीत किया जाता है ताकि प्रतिवेदन का सही प्रारूप प्राप्त किया जा सके।</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सुझाव और सिफ़ारिशें :- सुझाव एवं सिफारिशों के माध्यम से ही प्रतिवेदक अपने विचारों को अभिव्यक्त करता या करती है।</a:t>
            </a:r>
          </a:p>
        </p:txBody>
      </p:sp>
      <p:sp>
        <p:nvSpPr>
          <p:cNvPr id="3" name="TextBox 3"/>
          <p:cNvSpPr txBox="1"/>
          <p:nvPr/>
        </p:nvSpPr>
        <p:spPr>
          <a:xfrm>
            <a:off x="6362801" y="749077"/>
            <a:ext cx="5562398"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प्रतिवेदन के मुख्य तत्त्व</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1028700" y="2303597"/>
            <a:ext cx="16239254" cy="5200363"/>
          </a:xfrm>
          <a:prstGeom prst="rect">
            <a:avLst/>
          </a:prstGeom>
        </p:spPr>
        <p:txBody>
          <a:bodyPr lIns="0" tIns="0" rIns="0" bIns="0" rtlCol="0" anchor="t">
            <a:spAutoFit/>
          </a:bodyPr>
          <a:lstStyle/>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प्रतिवेदन औपचारिक अथवा अनौपचारिक दोनों प्रकार का हो सकता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औपचारिक प्रतिवेदन प्रायः किसी संस्था अथवा उच्चाधिकारी के आदेशानुसार किसी प्रकरण विशेष से जुड़े होते हैं, जिसमें निष्कर्ष, सुझाव तथा संस्तुतियाँ इत्यादि शामिल होती हैं। कभी-कभी किसी दुर्घटना इत्यादि के सन्दर्भ में इसी जाँच रिपोर्ट के आधार पर कार्यवाही की जाती है अतः उनकी निष्पक्षता और वस्तुनिष्ठता सर्वाधिक महत्त्वपूर्ण हो जाते हैं।</a:t>
            </a:r>
          </a:p>
          <a:p>
            <a:pPr marL="671717" lvl="1" indent="-335858" algn="l">
              <a:lnSpc>
                <a:spcPts val="4635"/>
              </a:lnSpc>
              <a:buFont typeface="Arial"/>
              <a:buChar char="•"/>
            </a:pPr>
            <a:r>
              <a:rPr lang="en-US" sz="3111" spc="49">
                <a:solidFill>
                  <a:srgbClr val="191919"/>
                </a:solidFill>
                <a:latin typeface="Open Sauce"/>
                <a:ea typeface="Open Sauce"/>
                <a:cs typeface="Open Sauce"/>
                <a:sym typeface="Open Sauce"/>
              </a:rPr>
              <a:t>अनौपचारिक प्रतिवेदन प्रायः नागरिक जीवन अथवा किसी विद्यालय इत्यादि में आयोजित होने वाले किसी कार्यक्रम इत्यादि से संदर्भित होते हैं जिसमें सुझाव अथवा संस्तुतियों की अपेक्षा नहीं होती बल्कि उसमें कार्यक्रम के सफल आयोजन हेतु एक रूपरेखा प्रस्तुत की जाती है।</a:t>
            </a:r>
          </a:p>
          <a:p>
            <a:pPr algn="l">
              <a:lnSpc>
                <a:spcPts val="4635"/>
              </a:lnSpc>
            </a:pPr>
            <a:endParaRPr lang="en-US" sz="3111" spc="49">
              <a:solidFill>
                <a:srgbClr val="191919"/>
              </a:solidFill>
              <a:latin typeface="Open Sauce"/>
              <a:ea typeface="Open Sauce"/>
              <a:cs typeface="Open Sauce"/>
              <a:sym typeface="Open Sauce"/>
            </a:endParaRPr>
          </a:p>
        </p:txBody>
      </p:sp>
      <p:sp>
        <p:nvSpPr>
          <p:cNvPr id="3" name="TextBox 3"/>
          <p:cNvSpPr txBox="1"/>
          <p:nvPr/>
        </p:nvSpPr>
        <p:spPr>
          <a:xfrm>
            <a:off x="8267842" y="942975"/>
            <a:ext cx="5562398"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महत्त्व</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327773" y="67498"/>
            <a:ext cx="4284237"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प्रारूप</a:t>
            </a:r>
          </a:p>
        </p:txBody>
      </p:sp>
      <p:sp>
        <p:nvSpPr>
          <p:cNvPr id="4" name="Freeform 4"/>
          <p:cNvSpPr/>
          <p:nvPr/>
        </p:nvSpPr>
        <p:spPr>
          <a:xfrm>
            <a:off x="3502559" y="747174"/>
            <a:ext cx="6117375" cy="9286338"/>
          </a:xfrm>
          <a:custGeom>
            <a:avLst/>
            <a:gdLst/>
            <a:ahLst/>
            <a:cxnLst/>
            <a:rect l="l" t="t" r="r" b="b"/>
            <a:pathLst>
              <a:path w="6117375" h="9286338">
                <a:moveTo>
                  <a:pt x="0" y="0"/>
                </a:moveTo>
                <a:lnTo>
                  <a:pt x="6117375" y="0"/>
                </a:lnTo>
                <a:lnTo>
                  <a:pt x="6117375" y="9286338"/>
                </a:lnTo>
                <a:lnTo>
                  <a:pt x="0" y="9286338"/>
                </a:lnTo>
                <a:lnTo>
                  <a:pt x="0" y="0"/>
                </a:lnTo>
                <a:close/>
              </a:path>
            </a:pathLst>
          </a:custGeom>
          <a:blipFill>
            <a:blip r:embed="rId3"/>
            <a:stretch>
              <a:fillRect/>
            </a:stretch>
          </a:blipFill>
        </p:spPr>
      </p:sp>
      <p:sp>
        <p:nvSpPr>
          <p:cNvPr id="5" name="Freeform 5"/>
          <p:cNvSpPr/>
          <p:nvPr/>
        </p:nvSpPr>
        <p:spPr>
          <a:xfrm>
            <a:off x="10818708" y="747174"/>
            <a:ext cx="6198631" cy="9286338"/>
          </a:xfrm>
          <a:custGeom>
            <a:avLst/>
            <a:gdLst/>
            <a:ahLst/>
            <a:cxnLst/>
            <a:rect l="l" t="t" r="r" b="b"/>
            <a:pathLst>
              <a:path w="6198631" h="9286338">
                <a:moveTo>
                  <a:pt x="0" y="0"/>
                </a:moveTo>
                <a:lnTo>
                  <a:pt x="6198631" y="0"/>
                </a:lnTo>
                <a:lnTo>
                  <a:pt x="6198631" y="9286338"/>
                </a:lnTo>
                <a:lnTo>
                  <a:pt x="0" y="9286338"/>
                </a:lnTo>
                <a:lnTo>
                  <a:pt x="0" y="0"/>
                </a:lnTo>
                <a:close/>
              </a:path>
            </a:pathLst>
          </a:custGeom>
          <a:blipFill>
            <a:blip r:embed="rId4"/>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9848453" y="1028700"/>
            <a:ext cx="8315854" cy="8284670"/>
          </a:xfrm>
          <a:custGeom>
            <a:avLst/>
            <a:gdLst/>
            <a:ahLst/>
            <a:cxnLst/>
            <a:rect l="l" t="t" r="r" b="b"/>
            <a:pathLst>
              <a:path w="8315854" h="8284670">
                <a:moveTo>
                  <a:pt x="0" y="0"/>
                </a:moveTo>
                <a:lnTo>
                  <a:pt x="8315854" y="0"/>
                </a:lnTo>
                <a:lnTo>
                  <a:pt x="8315854" y="8284670"/>
                </a:lnTo>
                <a:lnTo>
                  <a:pt x="0" y="8284670"/>
                </a:lnTo>
                <a:lnTo>
                  <a:pt x="0" y="0"/>
                </a:lnTo>
                <a:close/>
              </a:path>
            </a:pathLst>
          </a:custGeom>
          <a:blipFill>
            <a:blip r:embed="rId2"/>
            <a:stretch>
              <a:fillRect/>
            </a:stretch>
          </a:blipFill>
        </p:spPr>
      </p:sp>
      <p:sp>
        <p:nvSpPr>
          <p:cNvPr id="3" name="TextBox 3"/>
          <p:cNvSpPr txBox="1"/>
          <p:nvPr/>
        </p:nvSpPr>
        <p:spPr>
          <a:xfrm>
            <a:off x="274829" y="1854335"/>
            <a:ext cx="9573624" cy="5188303"/>
          </a:xfrm>
          <a:prstGeom prst="rect">
            <a:avLst/>
          </a:prstGeom>
        </p:spPr>
        <p:txBody>
          <a:bodyPr lIns="0" tIns="0" rIns="0" bIns="0" rtlCol="0" anchor="t">
            <a:spAutoFit/>
          </a:bodyPr>
          <a:lstStyle/>
          <a:p>
            <a:pPr algn="l">
              <a:lnSpc>
                <a:spcPts val="4635"/>
              </a:lnSpc>
            </a:pPr>
            <a:r>
              <a:rPr lang="en-US" sz="3111" spc="49">
                <a:solidFill>
                  <a:srgbClr val="191919"/>
                </a:solidFill>
                <a:latin typeface="Open Sauce"/>
                <a:ea typeface="Open Sauce"/>
                <a:cs typeface="Open Sauce"/>
                <a:sym typeface="Open Sauce"/>
              </a:rPr>
              <a:t>तार ( Telegram ) एक शीघ्रगामी व्यवस्था थी। इसे किसी आवश्यक विषय या प्रकरण पर भेजा जाता था। इसका उपयोग किसी कार्य की अनिवार्यता और सामान्य पत्र के लिये समय न होने की स्थिति में किया जाता था। इसके माध्यम से संक्षिप्त किन्तु स्पष्ट संदेश भेजा जाता था।</a:t>
            </a:r>
          </a:p>
          <a:p>
            <a:pPr marL="671717" lvl="1" indent="-335859" algn="l">
              <a:lnSpc>
                <a:spcPts val="4635"/>
              </a:lnSpc>
              <a:buFont typeface="Arial"/>
              <a:buChar char="•"/>
            </a:pPr>
            <a:r>
              <a:rPr lang="en-US" sz="3111" spc="49">
                <a:solidFill>
                  <a:srgbClr val="191919"/>
                </a:solidFill>
                <a:latin typeface="Open Sauce"/>
                <a:ea typeface="Open Sauce"/>
                <a:cs typeface="Open Sauce"/>
                <a:sym typeface="Open Sauce"/>
              </a:rPr>
              <a:t>तार सेवा का प्रारम्भ 5 नवंबर, 1850 (कलकत्ता – डायमंड हार्बर)</a:t>
            </a:r>
          </a:p>
          <a:p>
            <a:pPr marL="671717" lvl="1" indent="-335859" algn="l">
              <a:lnSpc>
                <a:spcPts val="4635"/>
              </a:lnSpc>
              <a:buFont typeface="Arial"/>
              <a:buChar char="•"/>
            </a:pPr>
            <a:r>
              <a:rPr lang="en-US" sz="3111" spc="49">
                <a:solidFill>
                  <a:srgbClr val="191919"/>
                </a:solidFill>
                <a:latin typeface="Open Sauce"/>
                <a:ea typeface="Open Sauce"/>
                <a:cs typeface="Open Sauce"/>
                <a:sym typeface="Open Sauce"/>
              </a:rPr>
              <a:t>टेलीग्राम सर्विस की समाप्ति 14 जुलाई, 2013</a:t>
            </a:r>
          </a:p>
          <a:p>
            <a:pPr marL="0" lvl="0" indent="0" algn="l">
              <a:lnSpc>
                <a:spcPts val="4635"/>
              </a:lnSpc>
            </a:pPr>
            <a:endParaRPr lang="en-US" sz="3111" spc="49">
              <a:solidFill>
                <a:srgbClr val="191919"/>
              </a:solidFill>
              <a:latin typeface="Open Sauce"/>
              <a:ea typeface="Open Sauce"/>
              <a:cs typeface="Open Sauce"/>
              <a:sym typeface="Open Sauce"/>
            </a:endParaRPr>
          </a:p>
        </p:txBody>
      </p:sp>
      <p:sp>
        <p:nvSpPr>
          <p:cNvPr id="4" name="TextBox 4"/>
          <p:cNvSpPr txBox="1"/>
          <p:nvPr/>
        </p:nvSpPr>
        <p:spPr>
          <a:xfrm>
            <a:off x="4871100" y="728461"/>
            <a:ext cx="4078083"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तार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4312053" y="1422964"/>
            <a:ext cx="9663894" cy="2968120"/>
          </a:xfrm>
          <a:prstGeom prst="rect">
            <a:avLst/>
          </a:prstGeom>
        </p:spPr>
        <p:txBody>
          <a:bodyPr lIns="0" tIns="0" rIns="0" bIns="0" rtlCol="0" anchor="t">
            <a:spAutoFit/>
          </a:bodyPr>
          <a:lstStyle/>
          <a:p>
            <a:pPr marL="678051" lvl="1" indent="-339026" algn="l">
              <a:lnSpc>
                <a:spcPts val="4679"/>
              </a:lnSpc>
              <a:buAutoNum type="arabicPeriod"/>
            </a:pPr>
            <a:r>
              <a:rPr lang="en-US" sz="2800" spc="50" dirty="0" err="1">
                <a:solidFill>
                  <a:srgbClr val="191919"/>
                </a:solidFill>
                <a:latin typeface="Open Sauce"/>
                <a:ea typeface="Open Sauce"/>
                <a:cs typeface="Open Sauce"/>
                <a:sym typeface="Open Sauce"/>
              </a:rPr>
              <a:t>टेलीग्राम</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एक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शीघ्र</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गति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से</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सूचना</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सम्प्रेषण</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तीव्रतम-प्रणाली</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थी</a:t>
            </a:r>
            <a:r>
              <a:rPr lang="en-US" sz="2800" spc="50" dirty="0">
                <a:solidFill>
                  <a:srgbClr val="191919"/>
                </a:solidFill>
                <a:latin typeface="Open Sauce"/>
                <a:ea typeface="Open Sauce"/>
                <a:cs typeface="Open Sauce"/>
                <a:sym typeface="Open Sauce"/>
              </a:rPr>
              <a:t>।</a:t>
            </a:r>
          </a:p>
          <a:p>
            <a:pPr marL="678051" lvl="1" indent="-339026" algn="l">
              <a:lnSpc>
                <a:spcPts val="4679"/>
              </a:lnSpc>
              <a:buAutoNum type="arabicPeriod"/>
            </a:pPr>
            <a:r>
              <a:rPr lang="en-US" sz="2800" spc="50" dirty="0" err="1">
                <a:solidFill>
                  <a:srgbClr val="191919"/>
                </a:solidFill>
                <a:latin typeface="Open Sauce"/>
                <a:ea typeface="Open Sauce"/>
                <a:cs typeface="Open Sauce"/>
                <a:sym typeface="Open Sauce"/>
              </a:rPr>
              <a:t>इसकी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विश्वसनीयता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और</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मान्यता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वैधानिक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होती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थी</a:t>
            </a:r>
            <a:r>
              <a:rPr lang="en-US" sz="2800" spc="50" dirty="0">
                <a:solidFill>
                  <a:srgbClr val="191919"/>
                </a:solidFill>
                <a:latin typeface="Open Sauce"/>
                <a:ea typeface="Open Sauce"/>
                <a:cs typeface="Open Sauce"/>
                <a:sym typeface="Open Sauce"/>
              </a:rPr>
              <a:t>।</a:t>
            </a:r>
          </a:p>
          <a:p>
            <a:pPr marL="678051" lvl="1" indent="-339026" algn="l">
              <a:lnSpc>
                <a:spcPts val="4679"/>
              </a:lnSpc>
              <a:buAutoNum type="arabicPeriod"/>
            </a:pPr>
            <a:r>
              <a:rPr lang="en-US" sz="2800" spc="50" dirty="0" err="1">
                <a:solidFill>
                  <a:srgbClr val="191919"/>
                </a:solidFill>
                <a:latin typeface="Open Sauce"/>
                <a:ea typeface="Open Sauce"/>
                <a:cs typeface="Open Sauce"/>
                <a:sym typeface="Open Sauce"/>
              </a:rPr>
              <a:t>इसमें</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विषयगत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गंभीरता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अनुरूप</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प्राप्तकर्ता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द्वारा</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आवश्यक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कार्यवाही</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सुनिश्चित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जाती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थी</a:t>
            </a:r>
            <a:r>
              <a:rPr lang="en-US" sz="2800" spc="50" dirty="0">
                <a:solidFill>
                  <a:srgbClr val="191919"/>
                </a:solidFill>
                <a:latin typeface="Open Sauce"/>
                <a:ea typeface="Open Sauce"/>
                <a:cs typeface="Open Sauce"/>
                <a:sym typeface="Open Sauce"/>
              </a:rPr>
              <a:t>।</a:t>
            </a:r>
          </a:p>
        </p:txBody>
      </p:sp>
      <p:sp>
        <p:nvSpPr>
          <p:cNvPr id="3" name="TextBox 3"/>
          <p:cNvSpPr txBox="1"/>
          <p:nvPr/>
        </p:nvSpPr>
        <p:spPr>
          <a:xfrm>
            <a:off x="8692351" y="431486"/>
            <a:ext cx="6469479"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महत्त्व</a:t>
            </a:r>
          </a:p>
        </p:txBody>
      </p:sp>
      <p:sp>
        <p:nvSpPr>
          <p:cNvPr id="4" name="TextBox 4"/>
          <p:cNvSpPr txBox="1"/>
          <p:nvPr/>
        </p:nvSpPr>
        <p:spPr>
          <a:xfrm>
            <a:off x="4312053" y="5711856"/>
            <a:ext cx="9663894" cy="3570849"/>
          </a:xfrm>
          <a:prstGeom prst="rect">
            <a:avLst/>
          </a:prstGeom>
        </p:spPr>
        <p:txBody>
          <a:bodyPr lIns="0" tIns="0" rIns="0" bIns="0" rtlCol="0" anchor="t">
            <a:spAutoFit/>
          </a:bodyPr>
          <a:lstStyle/>
          <a:p>
            <a:pPr marL="678051" lvl="1" indent="-339026" algn="l">
              <a:lnSpc>
                <a:spcPts val="4679"/>
              </a:lnSpc>
              <a:buAutoNum type="arabicPeriod"/>
            </a:pPr>
            <a:r>
              <a:rPr lang="en-US" sz="2800" spc="50" dirty="0" err="1">
                <a:solidFill>
                  <a:srgbClr val="191919"/>
                </a:solidFill>
                <a:latin typeface="Open Sauce"/>
                <a:ea typeface="Open Sauce"/>
                <a:cs typeface="Open Sauce"/>
                <a:sym typeface="Open Sauce"/>
              </a:rPr>
              <a:t>गोपनीय</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विषयों</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संदर्भ</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में</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इसमें</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कूट</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भाषा</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प्रयोग</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होता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था</a:t>
            </a:r>
            <a:r>
              <a:rPr lang="en-US" sz="2800" spc="50" dirty="0">
                <a:solidFill>
                  <a:srgbClr val="191919"/>
                </a:solidFill>
                <a:latin typeface="Open Sauce"/>
                <a:ea typeface="Open Sauce"/>
                <a:cs typeface="Open Sauce"/>
                <a:sym typeface="Open Sauce"/>
              </a:rPr>
              <a:t>।</a:t>
            </a:r>
          </a:p>
          <a:p>
            <a:pPr marL="678051" lvl="1" indent="-339026" algn="l">
              <a:lnSpc>
                <a:spcPts val="4679"/>
              </a:lnSpc>
              <a:buAutoNum type="arabicPeriod"/>
            </a:pPr>
            <a:r>
              <a:rPr lang="en-US" sz="2800" spc="50" dirty="0" err="1">
                <a:solidFill>
                  <a:srgbClr val="191919"/>
                </a:solidFill>
                <a:latin typeface="Open Sauce"/>
                <a:ea typeface="Open Sauce"/>
                <a:cs typeface="Open Sauce"/>
                <a:sym typeface="Open Sauce"/>
              </a:rPr>
              <a:t>शासकीय</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एवं</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राजकीय</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तार</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पर</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सर्विस</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स्टाम्प</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लगाया</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जाता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था</a:t>
            </a:r>
            <a:r>
              <a:rPr lang="en-US" sz="2800" spc="50" dirty="0">
                <a:solidFill>
                  <a:srgbClr val="191919"/>
                </a:solidFill>
                <a:latin typeface="Open Sauce"/>
                <a:ea typeface="Open Sauce"/>
                <a:cs typeface="Open Sauce"/>
                <a:sym typeface="Open Sauce"/>
              </a:rPr>
              <a:t>।</a:t>
            </a:r>
          </a:p>
          <a:p>
            <a:pPr marL="678051" lvl="1" indent="-339026" algn="l">
              <a:lnSpc>
                <a:spcPts val="4679"/>
              </a:lnSpc>
              <a:buAutoNum type="arabicPeriod"/>
            </a:pPr>
            <a:r>
              <a:rPr lang="en-US" sz="2800" spc="50" dirty="0" err="1">
                <a:solidFill>
                  <a:srgbClr val="191919"/>
                </a:solidFill>
                <a:latin typeface="Open Sauce"/>
                <a:ea typeface="Open Sauce"/>
                <a:cs typeface="Open Sauce"/>
                <a:sym typeface="Open Sauce"/>
              </a:rPr>
              <a:t>टेलीग्राम-फार्म</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में</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नीचे</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एक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लाइन</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खींची</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गयी</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होती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है</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और</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उस</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लाइन</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बाद</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नीचे</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लिखे</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विस्तृत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पता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गिनती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नहीं</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जाती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है</a:t>
            </a:r>
            <a:r>
              <a:rPr lang="en-US" sz="2800" spc="50" dirty="0">
                <a:solidFill>
                  <a:srgbClr val="191919"/>
                </a:solidFill>
                <a:latin typeface="Open Sauce"/>
                <a:ea typeface="Open Sauce"/>
                <a:cs typeface="Open Sauce"/>
                <a:sym typeface="Open Sauce"/>
              </a:rPr>
              <a:t> न </a:t>
            </a:r>
            <a:r>
              <a:rPr lang="en-US" sz="2800" spc="50" dirty="0" err="1">
                <a:solidFill>
                  <a:srgbClr val="191919"/>
                </a:solidFill>
                <a:latin typeface="Open Sauce"/>
                <a:ea typeface="Open Sauce"/>
                <a:cs typeface="Open Sauce"/>
                <a:sym typeface="Open Sauce"/>
              </a:rPr>
              <a:t>ही</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उसका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भुगतान</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किया</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जाता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था</a:t>
            </a:r>
            <a:r>
              <a:rPr lang="en-US" sz="2800" spc="50" dirty="0">
                <a:solidFill>
                  <a:srgbClr val="191919"/>
                </a:solidFill>
                <a:latin typeface="Open Sauce"/>
                <a:ea typeface="Open Sauce"/>
                <a:cs typeface="Open Sauce"/>
                <a:sym typeface="Open Sauce"/>
              </a:rPr>
              <a:t>।</a:t>
            </a:r>
          </a:p>
          <a:p>
            <a:pPr marL="678051" lvl="1" indent="-339026" algn="l">
              <a:lnSpc>
                <a:spcPts val="4679"/>
              </a:lnSpc>
              <a:buAutoNum type="arabicPeriod"/>
            </a:pPr>
            <a:r>
              <a:rPr lang="en-US" sz="2800" spc="50" dirty="0" err="1">
                <a:solidFill>
                  <a:srgbClr val="191919"/>
                </a:solidFill>
                <a:latin typeface="Open Sauce"/>
                <a:ea typeface="Open Sauce"/>
                <a:cs typeface="Open Sauce"/>
                <a:sym typeface="Open Sauce"/>
              </a:rPr>
              <a:t>शीघ्रता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और</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अनिवार्यता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में</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इसको</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प्राथमिकता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दी</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जाती</a:t>
            </a:r>
            <a:r>
              <a:rPr lang="en-US" sz="2800" spc="50" dirty="0">
                <a:solidFill>
                  <a:srgbClr val="191919"/>
                </a:solidFill>
                <a:latin typeface="Open Sauce"/>
                <a:ea typeface="Open Sauce"/>
                <a:cs typeface="Open Sauce"/>
                <a:sym typeface="Open Sauce"/>
              </a:rPr>
              <a:t> </a:t>
            </a:r>
            <a:r>
              <a:rPr lang="en-US" sz="2800" spc="50" dirty="0" err="1">
                <a:solidFill>
                  <a:srgbClr val="191919"/>
                </a:solidFill>
                <a:latin typeface="Open Sauce"/>
                <a:ea typeface="Open Sauce"/>
                <a:cs typeface="Open Sauce"/>
                <a:sym typeface="Open Sauce"/>
              </a:rPr>
              <a:t>थी</a:t>
            </a:r>
            <a:r>
              <a:rPr lang="en-US" sz="2800" spc="50" dirty="0">
                <a:solidFill>
                  <a:srgbClr val="191919"/>
                </a:solidFill>
                <a:latin typeface="Open Sauce"/>
                <a:ea typeface="Open Sauce"/>
                <a:cs typeface="Open Sauce"/>
                <a:sym typeface="Open Sauce"/>
              </a:rPr>
              <a:t>।</a:t>
            </a:r>
          </a:p>
        </p:txBody>
      </p:sp>
      <p:sp>
        <p:nvSpPr>
          <p:cNvPr id="5" name="TextBox 5"/>
          <p:cNvSpPr txBox="1"/>
          <p:nvPr/>
        </p:nvSpPr>
        <p:spPr>
          <a:xfrm>
            <a:off x="8391211" y="4698953"/>
            <a:ext cx="6469479"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विशेषताएँ</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07754" y="1381733"/>
            <a:ext cx="9663894" cy="8237757"/>
          </a:xfrm>
          <a:prstGeom prst="rect">
            <a:avLst/>
          </a:prstGeom>
        </p:spPr>
        <p:txBody>
          <a:bodyPr lIns="0" tIns="0" rIns="0" bIns="0" rtlCol="0" anchor="t">
            <a:spAutoFit/>
          </a:bodyPr>
          <a:lstStyle/>
          <a:p>
            <a:pPr algn="l">
              <a:lnSpc>
                <a:spcPts val="4679"/>
              </a:lnSpc>
            </a:pPr>
            <a:r>
              <a:rPr lang="en-US" sz="3140" b="1" spc="50">
                <a:solidFill>
                  <a:srgbClr val="191919"/>
                </a:solidFill>
                <a:latin typeface="Open Sauce Bold"/>
                <a:ea typeface="Open Sauce Bold"/>
                <a:cs typeface="Open Sauce Bold"/>
                <a:sym typeface="Open Sauce Bold"/>
              </a:rPr>
              <a:t>प्रकार :-</a:t>
            </a:r>
          </a:p>
          <a:p>
            <a:pPr marL="678051" lvl="1" indent="-339026" algn="l">
              <a:lnSpc>
                <a:spcPts val="4679"/>
              </a:lnSpc>
              <a:buAutoNum type="arabicPeriod"/>
            </a:pPr>
            <a:r>
              <a:rPr lang="en-US" sz="3140" spc="50">
                <a:solidFill>
                  <a:srgbClr val="191919"/>
                </a:solidFill>
                <a:latin typeface="Open Sauce"/>
                <a:ea typeface="Open Sauce"/>
                <a:cs typeface="Open Sauce"/>
                <a:sym typeface="Open Sauce"/>
              </a:rPr>
              <a:t>अंतर्देशीय तार</a:t>
            </a:r>
          </a:p>
          <a:p>
            <a:pPr marL="678051" lvl="1" indent="-339026" algn="l">
              <a:lnSpc>
                <a:spcPts val="4679"/>
              </a:lnSpc>
              <a:buAutoNum type="arabicPeriod"/>
            </a:pPr>
            <a:r>
              <a:rPr lang="en-US" sz="3140" spc="50">
                <a:solidFill>
                  <a:srgbClr val="191919"/>
                </a:solidFill>
                <a:latin typeface="Open Sauce"/>
                <a:ea typeface="Open Sauce"/>
                <a:cs typeface="Open Sauce"/>
                <a:sym typeface="Open Sauce"/>
              </a:rPr>
              <a:t>समुद्री तार</a:t>
            </a:r>
          </a:p>
          <a:p>
            <a:pPr marL="678051" lvl="1" indent="-339026" algn="l">
              <a:lnSpc>
                <a:spcPts val="4679"/>
              </a:lnSpc>
              <a:buAutoNum type="arabicPeriod"/>
            </a:pPr>
            <a:r>
              <a:rPr lang="en-US" sz="3140" spc="50">
                <a:solidFill>
                  <a:srgbClr val="191919"/>
                </a:solidFill>
                <a:latin typeface="Open Sauce"/>
                <a:ea typeface="Open Sauce"/>
                <a:cs typeface="Open Sauce"/>
                <a:sym typeface="Open Sauce"/>
              </a:rPr>
              <a:t>स्पष्टभाषी तार</a:t>
            </a:r>
          </a:p>
          <a:p>
            <a:pPr marL="678051" lvl="1" indent="-339026" algn="l">
              <a:lnSpc>
                <a:spcPts val="4679"/>
              </a:lnSpc>
              <a:buAutoNum type="arabicPeriod"/>
            </a:pPr>
            <a:r>
              <a:rPr lang="en-US" sz="3140" spc="50">
                <a:solidFill>
                  <a:srgbClr val="191919"/>
                </a:solidFill>
                <a:latin typeface="Open Sauce"/>
                <a:ea typeface="Open Sauce"/>
                <a:cs typeface="Open Sauce"/>
                <a:sym typeface="Open Sauce"/>
              </a:rPr>
              <a:t>कूटभाषा या बीजांक तार</a:t>
            </a:r>
          </a:p>
          <a:p>
            <a:pPr marL="678051" lvl="1" indent="-339026" algn="l">
              <a:lnSpc>
                <a:spcPts val="4679"/>
              </a:lnSpc>
              <a:buAutoNum type="arabicPeriod"/>
            </a:pPr>
            <a:r>
              <a:rPr lang="en-US" sz="3140" spc="50">
                <a:solidFill>
                  <a:srgbClr val="191919"/>
                </a:solidFill>
                <a:latin typeface="Open Sauce"/>
                <a:ea typeface="Open Sauce"/>
                <a:cs typeface="Open Sauce"/>
                <a:sym typeface="Open Sauce"/>
              </a:rPr>
              <a:t>राजकीय तार</a:t>
            </a:r>
          </a:p>
          <a:p>
            <a:pPr marL="678051" lvl="1" indent="-339026" algn="l">
              <a:lnSpc>
                <a:spcPts val="4679"/>
              </a:lnSpc>
              <a:buAutoNum type="arabicPeriod"/>
            </a:pPr>
            <a:r>
              <a:rPr lang="en-US" sz="3140" spc="50">
                <a:solidFill>
                  <a:srgbClr val="191919"/>
                </a:solidFill>
                <a:latin typeface="Open Sauce"/>
                <a:ea typeface="Open Sauce"/>
                <a:cs typeface="Open Sauce"/>
                <a:sym typeface="Open Sauce"/>
              </a:rPr>
              <a:t>द्रुत तार</a:t>
            </a:r>
          </a:p>
          <a:p>
            <a:pPr algn="l">
              <a:lnSpc>
                <a:spcPts val="4679"/>
              </a:lnSpc>
            </a:pPr>
            <a:r>
              <a:rPr lang="en-US" sz="3140" b="1" spc="50">
                <a:solidFill>
                  <a:srgbClr val="191919"/>
                </a:solidFill>
                <a:latin typeface="Open Sauce Bold"/>
                <a:ea typeface="Open Sauce Bold"/>
                <a:cs typeface="Open Sauce Bold"/>
                <a:sym typeface="Open Sauce Bold"/>
              </a:rPr>
              <a:t>प्राथमिकताएँ या वरीयता कोटि :-</a:t>
            </a:r>
          </a:p>
          <a:p>
            <a:pPr marL="678051" lvl="1" indent="-339026" algn="l">
              <a:lnSpc>
                <a:spcPts val="4679"/>
              </a:lnSpc>
              <a:buAutoNum type="arabicPeriod"/>
            </a:pPr>
            <a:r>
              <a:rPr lang="en-US" sz="3140" spc="50">
                <a:solidFill>
                  <a:srgbClr val="191919"/>
                </a:solidFill>
                <a:latin typeface="Open Sauce"/>
                <a:ea typeface="Open Sauce"/>
                <a:cs typeface="Open Sauce"/>
                <a:sym typeface="Open Sauce"/>
              </a:rPr>
              <a:t>संकट आदेश (O.S) जीवन रक्षा के लिए</a:t>
            </a:r>
          </a:p>
          <a:p>
            <a:pPr marL="678051" lvl="1" indent="-339026" algn="l">
              <a:lnSpc>
                <a:spcPts val="4679"/>
              </a:lnSpc>
              <a:buAutoNum type="arabicPeriod"/>
            </a:pPr>
            <a:r>
              <a:rPr lang="en-US" sz="3140" spc="50">
                <a:solidFill>
                  <a:srgbClr val="191919"/>
                </a:solidFill>
                <a:latin typeface="Open Sauce"/>
                <a:ea typeface="Open Sauce"/>
                <a:cs typeface="Open Sauce"/>
                <a:sym typeface="Open Sauce"/>
              </a:rPr>
              <a:t>अति या अविलंब तात्कालिक (most urgent)</a:t>
            </a:r>
          </a:p>
          <a:p>
            <a:pPr marL="678051" lvl="1" indent="-339026" algn="l">
              <a:lnSpc>
                <a:spcPts val="4679"/>
              </a:lnSpc>
              <a:buAutoNum type="arabicPeriod"/>
            </a:pPr>
            <a:r>
              <a:rPr lang="en-US" sz="3140" spc="50">
                <a:solidFill>
                  <a:srgbClr val="191919"/>
                </a:solidFill>
                <a:latin typeface="Open Sauce"/>
                <a:ea typeface="Open Sauce"/>
                <a:cs typeface="Open Sauce"/>
                <a:sym typeface="Open Sauce"/>
              </a:rPr>
              <a:t>तात्कालिक या अविलम्ब (immediate)</a:t>
            </a:r>
          </a:p>
          <a:p>
            <a:pPr marL="678051" lvl="1" indent="-339026" algn="l">
              <a:lnSpc>
                <a:spcPts val="4679"/>
              </a:lnSpc>
              <a:buAutoNum type="arabicPeriod"/>
            </a:pPr>
            <a:r>
              <a:rPr lang="en-US" sz="3140" spc="50">
                <a:solidFill>
                  <a:srgbClr val="191919"/>
                </a:solidFill>
                <a:latin typeface="Open Sauce"/>
                <a:ea typeface="Open Sauce"/>
                <a:cs typeface="Open Sauce"/>
                <a:sym typeface="Open Sauce"/>
              </a:rPr>
              <a:t>आवश्यक (important)</a:t>
            </a:r>
          </a:p>
          <a:p>
            <a:pPr marL="678051" lvl="1" indent="-339026" algn="l">
              <a:lnSpc>
                <a:spcPts val="4679"/>
              </a:lnSpc>
              <a:buAutoNum type="arabicPeriod"/>
            </a:pPr>
            <a:r>
              <a:rPr lang="en-US" sz="3140" spc="50">
                <a:solidFill>
                  <a:srgbClr val="191919"/>
                </a:solidFill>
                <a:latin typeface="Open Sauce"/>
                <a:ea typeface="Open Sauce"/>
                <a:cs typeface="Open Sauce"/>
                <a:sym typeface="Open Sauce"/>
              </a:rPr>
              <a:t>तुरन्त (express)</a:t>
            </a:r>
          </a:p>
          <a:p>
            <a:pPr marL="678051" lvl="1" indent="-339026" algn="l">
              <a:lnSpc>
                <a:spcPts val="4679"/>
              </a:lnSpc>
              <a:buAutoNum type="arabicPeriod"/>
            </a:pPr>
            <a:r>
              <a:rPr lang="en-US" sz="3140" spc="50">
                <a:solidFill>
                  <a:srgbClr val="191919"/>
                </a:solidFill>
                <a:latin typeface="Open Sauce"/>
                <a:ea typeface="Open Sauce"/>
                <a:cs typeface="Open Sauce"/>
                <a:sym typeface="Open Sauce"/>
              </a:rPr>
              <a:t>सैन्य तात्कालिक</a:t>
            </a:r>
          </a:p>
        </p:txBody>
      </p:sp>
      <p:sp>
        <p:nvSpPr>
          <p:cNvPr id="3" name="TextBox 3"/>
          <p:cNvSpPr txBox="1"/>
          <p:nvPr/>
        </p:nvSpPr>
        <p:spPr>
          <a:xfrm>
            <a:off x="5909260" y="349024"/>
            <a:ext cx="6469479" cy="803369"/>
          </a:xfrm>
          <a:prstGeom prst="rect">
            <a:avLst/>
          </a:prstGeom>
        </p:spPr>
        <p:txBody>
          <a:bodyPr lIns="0" tIns="0" rIns="0" bIns="0" rtlCol="0" anchor="t">
            <a:spAutoFit/>
          </a:bodyPr>
          <a:lstStyle/>
          <a:p>
            <a:pPr marL="0" lvl="0" indent="0" algn="l">
              <a:lnSpc>
                <a:spcPts val="6644"/>
              </a:lnSpc>
              <a:spcBef>
                <a:spcPct val="0"/>
              </a:spcBef>
            </a:pPr>
            <a:r>
              <a:rPr lang="en-US" sz="4746" b="1" u="sng" spc="-94">
                <a:solidFill>
                  <a:srgbClr val="191919"/>
                </a:solidFill>
                <a:latin typeface="Open Sauce Bold"/>
                <a:ea typeface="Open Sauce Bold"/>
                <a:cs typeface="Open Sauce Bold"/>
                <a:sym typeface="Open Sauce Bold"/>
              </a:rPr>
              <a:t>तार के प्रकार एवं वरीयताएँ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DAD5D1"/>
        </a:solidFill>
        <a:effectLst/>
      </p:bgPr>
    </p:bg>
    <p:spTree>
      <p:nvGrpSpPr>
        <p:cNvPr id="1" name=""/>
        <p:cNvGrpSpPr/>
        <p:nvPr/>
      </p:nvGrpSpPr>
      <p:grpSpPr>
        <a:xfrm>
          <a:off x="0" y="0"/>
          <a:ext cx="0" cy="0"/>
          <a:chOff x="0" y="0"/>
          <a:chExt cx="0" cy="0"/>
        </a:xfrm>
      </p:grpSpPr>
      <p:sp>
        <p:nvSpPr>
          <p:cNvPr id="2" name="TextBox 2"/>
          <p:cNvSpPr txBox="1"/>
          <p:nvPr/>
        </p:nvSpPr>
        <p:spPr>
          <a:xfrm>
            <a:off x="3077027" y="3812638"/>
            <a:ext cx="11721636" cy="1670051"/>
          </a:xfrm>
          <a:prstGeom prst="rect">
            <a:avLst/>
          </a:prstGeom>
        </p:spPr>
        <p:txBody>
          <a:bodyPr lIns="0" tIns="0" rIns="0" bIns="0" rtlCol="0" anchor="t">
            <a:spAutoFit/>
          </a:bodyPr>
          <a:lstStyle/>
          <a:p>
            <a:pPr algn="ctr">
              <a:lnSpc>
                <a:spcPts val="12500"/>
              </a:lnSpc>
            </a:pPr>
            <a:r>
              <a:rPr lang="en-US" sz="12500">
                <a:solidFill>
                  <a:srgbClr val="000000"/>
                </a:solidFill>
                <a:latin typeface="Yeseva One"/>
                <a:ea typeface="Yeseva One"/>
                <a:cs typeface="Yeseva One"/>
                <a:sym typeface="Yeseva One"/>
              </a:rPr>
              <a:t>धन्यवाद</a:t>
            </a:r>
          </a:p>
        </p:txBody>
      </p:sp>
      <p:sp>
        <p:nvSpPr>
          <p:cNvPr id="3" name="Freeform 3"/>
          <p:cNvSpPr/>
          <p:nvPr/>
        </p:nvSpPr>
        <p:spPr>
          <a:xfrm>
            <a:off x="12610204" y="-571500"/>
            <a:ext cx="6626483" cy="5715000"/>
          </a:xfrm>
          <a:custGeom>
            <a:avLst/>
            <a:gdLst/>
            <a:ahLst/>
            <a:cxnLst/>
            <a:rect l="l" t="t" r="r" b="b"/>
            <a:pathLst>
              <a:path w="6626483" h="5715000">
                <a:moveTo>
                  <a:pt x="0" y="0"/>
                </a:moveTo>
                <a:lnTo>
                  <a:pt x="6626483" y="0"/>
                </a:lnTo>
                <a:lnTo>
                  <a:pt x="6626483" y="5715000"/>
                </a:lnTo>
                <a:lnTo>
                  <a:pt x="0" y="5715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1266137">
            <a:off x="-1277219" y="5897732"/>
            <a:ext cx="5210769" cy="6721137"/>
          </a:xfrm>
          <a:custGeom>
            <a:avLst/>
            <a:gdLst/>
            <a:ahLst/>
            <a:cxnLst/>
            <a:rect l="l" t="t" r="r" b="b"/>
            <a:pathLst>
              <a:path w="5210769" h="6721137">
                <a:moveTo>
                  <a:pt x="0" y="0"/>
                </a:moveTo>
                <a:lnTo>
                  <a:pt x="5210769" y="0"/>
                </a:lnTo>
                <a:lnTo>
                  <a:pt x="5210769" y="6721136"/>
                </a:lnTo>
                <a:lnTo>
                  <a:pt x="0" y="67211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5569636">
            <a:off x="779619" y="-2269556"/>
            <a:ext cx="4096053" cy="7060062"/>
          </a:xfrm>
          <a:custGeom>
            <a:avLst/>
            <a:gdLst/>
            <a:ahLst/>
            <a:cxnLst/>
            <a:rect l="l" t="t" r="r" b="b"/>
            <a:pathLst>
              <a:path w="4096053" h="7060062">
                <a:moveTo>
                  <a:pt x="0" y="0"/>
                </a:moveTo>
                <a:lnTo>
                  <a:pt x="4096053" y="0"/>
                </a:lnTo>
                <a:lnTo>
                  <a:pt x="4096053" y="7060062"/>
                </a:lnTo>
                <a:lnTo>
                  <a:pt x="0" y="706006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3283182" y="5643749"/>
            <a:ext cx="11721636" cy="781050"/>
          </a:xfrm>
          <a:prstGeom prst="rect">
            <a:avLst/>
          </a:prstGeom>
        </p:spPr>
        <p:txBody>
          <a:bodyPr lIns="0" tIns="0" rIns="0" bIns="0" rtlCol="0" anchor="t">
            <a:spAutoFit/>
          </a:bodyPr>
          <a:lstStyle/>
          <a:p>
            <a:pPr algn="ctr">
              <a:lnSpc>
                <a:spcPts val="3000"/>
              </a:lnSpc>
            </a:pPr>
            <a:r>
              <a:rPr lang="en-US" sz="3000" spc="240">
                <a:solidFill>
                  <a:srgbClr val="000000"/>
                </a:solidFill>
                <a:latin typeface="Libre Baskerville"/>
                <a:ea typeface="Libre Baskerville"/>
                <a:cs typeface="Libre Baskerville"/>
                <a:sym typeface="Libre Baskerville"/>
              </a:rPr>
              <a:t>के द्वारा-</a:t>
            </a:r>
          </a:p>
          <a:p>
            <a:pPr algn="ctr">
              <a:lnSpc>
                <a:spcPts val="3000"/>
              </a:lnSpc>
            </a:pPr>
            <a:r>
              <a:rPr lang="en-US" sz="3000" spc="240">
                <a:solidFill>
                  <a:srgbClr val="000000"/>
                </a:solidFill>
                <a:latin typeface="Libre Baskerville"/>
                <a:ea typeface="Libre Baskerville"/>
                <a:cs typeface="Libre Baskerville"/>
                <a:sym typeface="Libre Baskerville"/>
              </a:rPr>
              <a:t>रश्मी गुप्ता</a:t>
            </a:r>
          </a:p>
        </p:txBody>
      </p:sp>
      <p:sp>
        <p:nvSpPr>
          <p:cNvPr id="7" name="Freeform 7"/>
          <p:cNvSpPr/>
          <p:nvPr/>
        </p:nvSpPr>
        <p:spPr>
          <a:xfrm rot="-3755510">
            <a:off x="14637629" y="5499669"/>
            <a:ext cx="4096053" cy="7060062"/>
          </a:xfrm>
          <a:custGeom>
            <a:avLst/>
            <a:gdLst/>
            <a:ahLst/>
            <a:cxnLst/>
            <a:rect l="l" t="t" r="r" b="b"/>
            <a:pathLst>
              <a:path w="4096053" h="7060062">
                <a:moveTo>
                  <a:pt x="0" y="0"/>
                </a:moveTo>
                <a:lnTo>
                  <a:pt x="4096053" y="0"/>
                </a:lnTo>
                <a:lnTo>
                  <a:pt x="4096053" y="7060062"/>
                </a:lnTo>
                <a:lnTo>
                  <a:pt x="0" y="706006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4698</Words>
  <Application>Microsoft Office PowerPoint</Application>
  <PresentationFormat>Custom</PresentationFormat>
  <Paragraphs>353</Paragraphs>
  <Slides>54</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54</vt:i4>
      </vt:variant>
    </vt:vector>
  </HeadingPairs>
  <TitlesOfParts>
    <vt:vector size="66" baseType="lpstr">
      <vt:lpstr>Canva Sans</vt:lpstr>
      <vt:lpstr>Canva Sans Bold</vt:lpstr>
      <vt:lpstr>Calibri</vt:lpstr>
      <vt:lpstr>Yeseva One</vt:lpstr>
      <vt:lpstr>Anek Devanagari</vt:lpstr>
      <vt:lpstr>Open Sauce</vt:lpstr>
      <vt:lpstr>Libre Baskerville</vt:lpstr>
      <vt:lpstr>Arial</vt:lpstr>
      <vt:lpstr>Open Sauce Bold</vt:lpstr>
      <vt:lpstr>Montserrat</vt:lpstr>
      <vt:lpstr>Montserrat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कार्यालय हिन्दी</dc:title>
  <dc:creator>vikas</dc:creator>
  <cp:lastModifiedBy>Vikash Kumar</cp:lastModifiedBy>
  <cp:revision>3</cp:revision>
  <dcterms:created xsi:type="dcterms:W3CDTF">2006-08-16T00:00:00Z</dcterms:created>
  <dcterms:modified xsi:type="dcterms:W3CDTF">2024-11-24T17:46:48Z</dcterms:modified>
  <dc:identifier>DAGXXi1HM_w</dc:identifier>
</cp:coreProperties>
</file>